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1"/>
  </p:notesMasterIdLst>
  <p:sldIdLst>
    <p:sldId id="256" r:id="rId2"/>
    <p:sldId id="278" r:id="rId3"/>
    <p:sldId id="277" r:id="rId4"/>
    <p:sldId id="266" r:id="rId5"/>
    <p:sldId id="274" r:id="rId6"/>
    <p:sldId id="271" r:id="rId7"/>
    <p:sldId id="275" r:id="rId8"/>
    <p:sldId id="276" r:id="rId9"/>
    <p:sldId id="269" r:id="rId10"/>
  </p:sldIdLst>
  <p:sldSz cx="12192000" cy="6858000"/>
  <p:notesSz cx="6858000" cy="9144000"/>
  <p:custDataLst>
    <p:tags r:id="rId12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e Heerdegen Leth" initials="CHL" lastIdx="5" clrIdx="0">
    <p:extLst>
      <p:ext uri="{19B8F6BF-5375-455C-9EA6-DF929625EA0E}">
        <p15:presenceInfo xmlns:p15="http://schemas.microsoft.com/office/powerpoint/2012/main" userId="Cecilie Heerdegen Leth" providerId="None"/>
      </p:ext>
    </p:extLst>
  </p:cmAuthor>
  <p:cmAuthor id="2" name="Rasmus Andreasen Meyer" initials="RAM" lastIdx="3" clrIdx="1">
    <p:extLst>
      <p:ext uri="{19B8F6BF-5375-455C-9EA6-DF929625EA0E}">
        <p15:presenceInfo xmlns:p15="http://schemas.microsoft.com/office/powerpoint/2012/main" userId="S-1-5-21-2100284113-1573851820-878952375-435722" providerId="AD"/>
      </p:ext>
    </p:extLst>
  </p:cmAuthor>
  <p:cmAuthor id="3" name="Tanja Tambour Jørgensen" initials="TTJ" lastIdx="1" clrIdx="2">
    <p:extLst>
      <p:ext uri="{19B8F6BF-5375-455C-9EA6-DF929625EA0E}">
        <p15:presenceInfo xmlns:p15="http://schemas.microsoft.com/office/powerpoint/2012/main" userId="S-1-5-21-2100284113-1573851820-878952375-351694" providerId="AD"/>
      </p:ext>
    </p:extLst>
  </p:cmAuthor>
  <p:cmAuthor id="4" name="Christian Friis" initials="CF" lastIdx="2" clrIdx="3">
    <p:extLst>
      <p:ext uri="{19B8F6BF-5375-455C-9EA6-DF929625EA0E}">
        <p15:presenceInfo xmlns:p15="http://schemas.microsoft.com/office/powerpoint/2012/main" userId="S-1-5-21-2100284113-1573851820-878952375-4933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F4F8"/>
    <a:srgbClr val="FCE5F2"/>
    <a:srgbClr val="3366CC"/>
    <a:srgbClr val="003399"/>
    <a:srgbClr val="003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emlayout 2 - Marker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Mørkt layout 2 - Markering 3/Markering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Mørkt layout 2 - Markering 1/Markerin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Mørkt layou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8615" autoAdjust="0"/>
  </p:normalViewPr>
  <p:slideViewPr>
    <p:cSldViewPr snapToGrid="0" showGuides="1">
      <p:cViewPr varScale="1">
        <p:scale>
          <a:sx n="51" d="100"/>
          <a:sy n="51" d="100"/>
        </p:scale>
        <p:origin x="108" y="2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109D77-A4FC-43AF-926E-8D812195959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54741BF0-FF48-4909-8003-78BBBCFF3199}">
      <dgm:prSet phldrT="[Tekst]" custT="1"/>
      <dgm:spPr>
        <a:xfrm>
          <a:off x="1395" y="112458"/>
          <a:ext cx="1699896" cy="679958"/>
        </a:xfrm>
        <a:solidFill>
          <a:schemeClr val="bg2"/>
        </a:solidFill>
      </dgm:spPr>
      <dgm:t>
        <a:bodyPr/>
        <a:lstStyle/>
        <a:p>
          <a:pPr>
            <a:buNone/>
          </a:pPr>
          <a:r>
            <a:rPr lang="da-DK" sz="1700" dirty="0">
              <a:solidFill>
                <a:schemeClr val="tx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rPr>
            <a:t>Lav kritikalitet</a:t>
          </a:r>
        </a:p>
      </dgm:t>
    </dgm:pt>
    <dgm:pt modelId="{A2639681-2A07-41FD-8E17-689FDEC2E667}" type="parTrans" cxnId="{6A5C65C3-F6AC-45BA-BA23-AC4DDADC64E6}">
      <dgm:prSet/>
      <dgm:spPr/>
      <dgm:t>
        <a:bodyPr/>
        <a:lstStyle/>
        <a:p>
          <a:endParaRPr lang="da-DK" sz="1100"/>
        </a:p>
      </dgm:t>
    </dgm:pt>
    <dgm:pt modelId="{55A87B3D-5B79-4534-8A5A-95472630651B}" type="sibTrans" cxnId="{6A5C65C3-F6AC-45BA-BA23-AC4DDADC64E6}">
      <dgm:prSet/>
      <dgm:spPr/>
      <dgm:t>
        <a:bodyPr/>
        <a:lstStyle/>
        <a:p>
          <a:endParaRPr lang="da-DK" sz="1100"/>
        </a:p>
      </dgm:t>
    </dgm:pt>
    <dgm:pt modelId="{8046C17C-7AB8-4D65-B366-95F565D3E525}">
      <dgm:prSet phldrT="[Tekst]" custT="1"/>
      <dgm:spPr>
        <a:xfrm>
          <a:off x="1531301" y="112458"/>
          <a:ext cx="1699896" cy="679958"/>
        </a:xfrm>
        <a:solidFill>
          <a:schemeClr val="accent2"/>
        </a:solidFill>
      </dgm:spPr>
      <dgm:t>
        <a:bodyPr/>
        <a:lstStyle/>
        <a:p>
          <a:pPr>
            <a:buNone/>
          </a:pPr>
          <a:endParaRPr lang="da-DK" sz="10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7A713EA2-289A-4D65-B39B-D8960652E17A}" type="parTrans" cxnId="{3DB609EC-6C52-4C10-AC9D-B92F416CF880}">
      <dgm:prSet/>
      <dgm:spPr/>
      <dgm:t>
        <a:bodyPr/>
        <a:lstStyle/>
        <a:p>
          <a:endParaRPr lang="da-DK" sz="1100"/>
        </a:p>
      </dgm:t>
    </dgm:pt>
    <dgm:pt modelId="{64C354FB-7438-4196-96B8-4885EEB7C0D2}" type="sibTrans" cxnId="{3DB609EC-6C52-4C10-AC9D-B92F416CF880}">
      <dgm:prSet/>
      <dgm:spPr/>
      <dgm:t>
        <a:bodyPr/>
        <a:lstStyle/>
        <a:p>
          <a:endParaRPr lang="da-DK" sz="1100"/>
        </a:p>
      </dgm:t>
    </dgm:pt>
    <dgm:pt modelId="{D12A763D-0E89-41E9-A78B-8A54BC74CD80}">
      <dgm:prSet/>
      <dgm:spPr>
        <a:solidFill>
          <a:schemeClr val="accent1"/>
        </a:solidFill>
      </dgm:spPr>
      <dgm:t>
        <a:bodyPr/>
        <a:lstStyle/>
        <a:p>
          <a:endParaRPr lang="da-DK"/>
        </a:p>
      </dgm:t>
    </dgm:pt>
    <dgm:pt modelId="{2E9159EB-4615-489E-B2F6-88C0C25227DA}" type="parTrans" cxnId="{391EDD96-6EEE-4967-BA16-78DB964C7F67}">
      <dgm:prSet/>
      <dgm:spPr/>
      <dgm:t>
        <a:bodyPr/>
        <a:lstStyle/>
        <a:p>
          <a:endParaRPr lang="da-DK"/>
        </a:p>
      </dgm:t>
    </dgm:pt>
    <dgm:pt modelId="{6E7FBBCD-1B24-49C4-9372-94C1A912FB23}" type="sibTrans" cxnId="{391EDD96-6EEE-4967-BA16-78DB964C7F67}">
      <dgm:prSet/>
      <dgm:spPr/>
      <dgm:t>
        <a:bodyPr/>
        <a:lstStyle/>
        <a:p>
          <a:endParaRPr lang="da-DK"/>
        </a:p>
      </dgm:t>
    </dgm:pt>
    <dgm:pt modelId="{BD3E6EEF-C556-4409-9A86-D3147047BD81}">
      <dgm:prSet custT="1"/>
      <dgm:spPr>
        <a:solidFill>
          <a:schemeClr val="tx1"/>
        </a:solidFill>
      </dgm:spPr>
      <dgm:t>
        <a:bodyPr/>
        <a:lstStyle/>
        <a:p>
          <a:r>
            <a:rPr lang="da-DK" sz="17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rPr>
            <a:t>Høj kritikalitet</a:t>
          </a:r>
        </a:p>
      </dgm:t>
    </dgm:pt>
    <dgm:pt modelId="{EA467B7F-E4B0-4FF4-BE42-9E9BB4260FBD}" type="parTrans" cxnId="{A3386EC8-50A5-4166-BA2B-6F55CBAA2019}">
      <dgm:prSet/>
      <dgm:spPr/>
      <dgm:t>
        <a:bodyPr/>
        <a:lstStyle/>
        <a:p>
          <a:endParaRPr lang="da-DK"/>
        </a:p>
      </dgm:t>
    </dgm:pt>
    <dgm:pt modelId="{0239B86E-B55D-44C9-AEDF-E5AFD0157A33}" type="sibTrans" cxnId="{A3386EC8-50A5-4166-BA2B-6F55CBAA2019}">
      <dgm:prSet/>
      <dgm:spPr/>
      <dgm:t>
        <a:bodyPr/>
        <a:lstStyle/>
        <a:p>
          <a:endParaRPr lang="da-DK"/>
        </a:p>
      </dgm:t>
    </dgm:pt>
    <dgm:pt modelId="{F69DCC2E-EE9B-457F-AC58-76456F0E4BAD}" type="pres">
      <dgm:prSet presAssocID="{AB109D77-A4FC-43AF-926E-8D8121959591}" presName="Name0" presStyleCnt="0">
        <dgm:presLayoutVars>
          <dgm:dir/>
          <dgm:resizeHandles val="exact"/>
        </dgm:presLayoutVars>
      </dgm:prSet>
      <dgm:spPr/>
    </dgm:pt>
    <dgm:pt modelId="{79C63D27-C4CD-42AE-9225-FE8CA7760A04}" type="pres">
      <dgm:prSet presAssocID="{54741BF0-FF48-4909-8003-78BBBCFF3199}" presName="parTxOnly" presStyleLbl="node1" presStyleIdx="0" presStyleCnt="4">
        <dgm:presLayoutVars>
          <dgm:bulletEnabled val="1"/>
        </dgm:presLayoutVars>
      </dgm:prSet>
      <dgm:spPr>
        <a:prstGeom prst="chevron">
          <a:avLst/>
        </a:prstGeom>
      </dgm:spPr>
    </dgm:pt>
    <dgm:pt modelId="{3363E88F-C196-45BE-AB6D-D717B406A27A}" type="pres">
      <dgm:prSet presAssocID="{55A87B3D-5B79-4534-8A5A-95472630651B}" presName="parSpace" presStyleCnt="0"/>
      <dgm:spPr/>
    </dgm:pt>
    <dgm:pt modelId="{174D5173-714F-4555-ADAE-497B17B897AA}" type="pres">
      <dgm:prSet presAssocID="{8046C17C-7AB8-4D65-B366-95F565D3E525}" presName="parTxOnly" presStyleLbl="node1" presStyleIdx="1" presStyleCnt="4">
        <dgm:presLayoutVars>
          <dgm:bulletEnabled val="1"/>
        </dgm:presLayoutVars>
      </dgm:prSet>
      <dgm:spPr>
        <a:prstGeom prst="chevron">
          <a:avLst/>
        </a:prstGeom>
      </dgm:spPr>
    </dgm:pt>
    <dgm:pt modelId="{992F6A74-ABFA-43AA-AE43-DE89148601DD}" type="pres">
      <dgm:prSet presAssocID="{64C354FB-7438-4196-96B8-4885EEB7C0D2}" presName="parSpace" presStyleCnt="0"/>
      <dgm:spPr/>
    </dgm:pt>
    <dgm:pt modelId="{6699B567-5D8A-4721-A1DD-DBE8E9E8B671}" type="pres">
      <dgm:prSet presAssocID="{D12A763D-0E89-41E9-A78B-8A54BC74CD80}" presName="parTxOnly" presStyleLbl="node1" presStyleIdx="2" presStyleCnt="4">
        <dgm:presLayoutVars>
          <dgm:bulletEnabled val="1"/>
        </dgm:presLayoutVars>
      </dgm:prSet>
      <dgm:spPr/>
    </dgm:pt>
    <dgm:pt modelId="{DBD88741-0022-4D48-AD95-B1B28FADA450}" type="pres">
      <dgm:prSet presAssocID="{6E7FBBCD-1B24-49C4-9372-94C1A912FB23}" presName="parSpace" presStyleCnt="0"/>
      <dgm:spPr/>
    </dgm:pt>
    <dgm:pt modelId="{FD7CC194-CABC-4882-B4C7-486940C45F55}" type="pres">
      <dgm:prSet presAssocID="{BD3E6EEF-C556-4409-9A86-D3147047BD81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1147BE16-ED43-466B-B2E7-2FFCDF23239F}" type="presOf" srcId="{54741BF0-FF48-4909-8003-78BBBCFF3199}" destId="{79C63D27-C4CD-42AE-9225-FE8CA7760A04}" srcOrd="0" destOrd="0" presId="urn:microsoft.com/office/officeart/2005/8/layout/hChevron3"/>
    <dgm:cxn modelId="{BCB3E934-3E05-4F3B-9E08-86FA5EFB357E}" type="presOf" srcId="{BD3E6EEF-C556-4409-9A86-D3147047BD81}" destId="{FD7CC194-CABC-4882-B4C7-486940C45F55}" srcOrd="0" destOrd="0" presId="urn:microsoft.com/office/officeart/2005/8/layout/hChevron3"/>
    <dgm:cxn modelId="{D1810E3E-8C14-424D-8F7C-75A15EDAD967}" type="presOf" srcId="{AB109D77-A4FC-43AF-926E-8D8121959591}" destId="{F69DCC2E-EE9B-457F-AC58-76456F0E4BAD}" srcOrd="0" destOrd="0" presId="urn:microsoft.com/office/officeart/2005/8/layout/hChevron3"/>
    <dgm:cxn modelId="{103A1549-4D7B-4CCB-8B25-045B0D8232CB}" type="presOf" srcId="{8046C17C-7AB8-4D65-B366-95F565D3E525}" destId="{174D5173-714F-4555-ADAE-497B17B897AA}" srcOrd="0" destOrd="0" presId="urn:microsoft.com/office/officeart/2005/8/layout/hChevron3"/>
    <dgm:cxn modelId="{9A93655A-4F9E-4919-A21E-982DEA16E44E}" type="presOf" srcId="{D12A763D-0E89-41E9-A78B-8A54BC74CD80}" destId="{6699B567-5D8A-4721-A1DD-DBE8E9E8B671}" srcOrd="0" destOrd="0" presId="urn:microsoft.com/office/officeart/2005/8/layout/hChevron3"/>
    <dgm:cxn modelId="{391EDD96-6EEE-4967-BA16-78DB964C7F67}" srcId="{AB109D77-A4FC-43AF-926E-8D8121959591}" destId="{D12A763D-0E89-41E9-A78B-8A54BC74CD80}" srcOrd="2" destOrd="0" parTransId="{2E9159EB-4615-489E-B2F6-88C0C25227DA}" sibTransId="{6E7FBBCD-1B24-49C4-9372-94C1A912FB23}"/>
    <dgm:cxn modelId="{6A5C65C3-F6AC-45BA-BA23-AC4DDADC64E6}" srcId="{AB109D77-A4FC-43AF-926E-8D8121959591}" destId="{54741BF0-FF48-4909-8003-78BBBCFF3199}" srcOrd="0" destOrd="0" parTransId="{A2639681-2A07-41FD-8E17-689FDEC2E667}" sibTransId="{55A87B3D-5B79-4534-8A5A-95472630651B}"/>
    <dgm:cxn modelId="{A3386EC8-50A5-4166-BA2B-6F55CBAA2019}" srcId="{AB109D77-A4FC-43AF-926E-8D8121959591}" destId="{BD3E6EEF-C556-4409-9A86-D3147047BD81}" srcOrd="3" destOrd="0" parTransId="{EA467B7F-E4B0-4FF4-BE42-9E9BB4260FBD}" sibTransId="{0239B86E-B55D-44C9-AEDF-E5AFD0157A33}"/>
    <dgm:cxn modelId="{3DB609EC-6C52-4C10-AC9D-B92F416CF880}" srcId="{AB109D77-A4FC-43AF-926E-8D8121959591}" destId="{8046C17C-7AB8-4D65-B366-95F565D3E525}" srcOrd="1" destOrd="0" parTransId="{7A713EA2-289A-4D65-B39B-D8960652E17A}" sibTransId="{64C354FB-7438-4196-96B8-4885EEB7C0D2}"/>
    <dgm:cxn modelId="{9BC578CD-2C42-442C-A5EA-3C0FE8432C35}" type="presParOf" srcId="{F69DCC2E-EE9B-457F-AC58-76456F0E4BAD}" destId="{79C63D27-C4CD-42AE-9225-FE8CA7760A04}" srcOrd="0" destOrd="0" presId="urn:microsoft.com/office/officeart/2005/8/layout/hChevron3"/>
    <dgm:cxn modelId="{23FAC913-076F-417B-9E97-706987A3D0F8}" type="presParOf" srcId="{F69DCC2E-EE9B-457F-AC58-76456F0E4BAD}" destId="{3363E88F-C196-45BE-AB6D-D717B406A27A}" srcOrd="1" destOrd="0" presId="urn:microsoft.com/office/officeart/2005/8/layout/hChevron3"/>
    <dgm:cxn modelId="{42B29E5D-374B-4775-8AAB-E769864E83F6}" type="presParOf" srcId="{F69DCC2E-EE9B-457F-AC58-76456F0E4BAD}" destId="{174D5173-714F-4555-ADAE-497B17B897AA}" srcOrd="2" destOrd="0" presId="urn:microsoft.com/office/officeart/2005/8/layout/hChevron3"/>
    <dgm:cxn modelId="{27E88B91-FE05-49F4-9E55-BE9BFC4FB273}" type="presParOf" srcId="{F69DCC2E-EE9B-457F-AC58-76456F0E4BAD}" destId="{992F6A74-ABFA-43AA-AE43-DE89148601DD}" srcOrd="3" destOrd="0" presId="urn:microsoft.com/office/officeart/2005/8/layout/hChevron3"/>
    <dgm:cxn modelId="{DF6ED4BF-A788-4A2D-8C54-AE91F6D9350A}" type="presParOf" srcId="{F69DCC2E-EE9B-457F-AC58-76456F0E4BAD}" destId="{6699B567-5D8A-4721-A1DD-DBE8E9E8B671}" srcOrd="4" destOrd="0" presId="urn:microsoft.com/office/officeart/2005/8/layout/hChevron3"/>
    <dgm:cxn modelId="{B99E5969-673A-4364-8106-B82C78252685}" type="presParOf" srcId="{F69DCC2E-EE9B-457F-AC58-76456F0E4BAD}" destId="{DBD88741-0022-4D48-AD95-B1B28FADA450}" srcOrd="5" destOrd="0" presId="urn:microsoft.com/office/officeart/2005/8/layout/hChevron3"/>
    <dgm:cxn modelId="{2C4D9B7A-FE17-4FC3-9674-22149BDF0BDE}" type="presParOf" srcId="{F69DCC2E-EE9B-457F-AC58-76456F0E4BAD}" destId="{FD7CC194-CABC-4882-B4C7-486940C45F5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C63D27-C4CD-42AE-9225-FE8CA7760A04}">
      <dsp:nvSpPr>
        <dsp:cNvPr id="0" name=""/>
        <dsp:cNvSpPr/>
      </dsp:nvSpPr>
      <dsp:spPr>
        <a:xfrm>
          <a:off x="3195" y="0"/>
          <a:ext cx="3205662" cy="729915"/>
        </a:xfrm>
        <a:prstGeom prst="chevron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>
              <a:solidFill>
                <a:schemeClr val="tx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rPr>
            <a:t>Lav kritikalitet</a:t>
          </a:r>
        </a:p>
      </dsp:txBody>
      <dsp:txXfrm>
        <a:off x="368153" y="0"/>
        <a:ext cx="2475747" cy="729915"/>
      </dsp:txXfrm>
    </dsp:sp>
    <dsp:sp modelId="{174D5173-714F-4555-ADAE-497B17B897AA}">
      <dsp:nvSpPr>
        <dsp:cNvPr id="0" name=""/>
        <dsp:cNvSpPr/>
      </dsp:nvSpPr>
      <dsp:spPr>
        <a:xfrm>
          <a:off x="2567724" y="0"/>
          <a:ext cx="3205662" cy="729915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932682" y="0"/>
        <a:ext cx="2475747" cy="729915"/>
      </dsp:txXfrm>
    </dsp:sp>
    <dsp:sp modelId="{6699B567-5D8A-4721-A1DD-DBE8E9E8B671}">
      <dsp:nvSpPr>
        <dsp:cNvPr id="0" name=""/>
        <dsp:cNvSpPr/>
      </dsp:nvSpPr>
      <dsp:spPr>
        <a:xfrm>
          <a:off x="5132254" y="0"/>
          <a:ext cx="3205662" cy="729915"/>
        </a:xfrm>
        <a:prstGeom prst="chevron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019" tIns="98679" rIns="49340" bIns="98679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3700" kern="1200"/>
        </a:p>
      </dsp:txBody>
      <dsp:txXfrm>
        <a:off x="5497212" y="0"/>
        <a:ext cx="2475747" cy="729915"/>
      </dsp:txXfrm>
    </dsp:sp>
    <dsp:sp modelId="{FD7CC194-CABC-4882-B4C7-486940C45F55}">
      <dsp:nvSpPr>
        <dsp:cNvPr id="0" name=""/>
        <dsp:cNvSpPr/>
      </dsp:nvSpPr>
      <dsp:spPr>
        <a:xfrm>
          <a:off x="7696784" y="0"/>
          <a:ext cx="3205662" cy="729915"/>
        </a:xfrm>
        <a:prstGeom prst="chevron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rPr>
            <a:t>Høj kritikalitet</a:t>
          </a:r>
        </a:p>
      </dsp:txBody>
      <dsp:txXfrm>
        <a:off x="8061742" y="0"/>
        <a:ext cx="2475747" cy="729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D03F5-3D7A-4B7E-8EA3-B4635021E0E3}" type="datetimeFigureOut">
              <a:rPr lang="da-DK" smtClean="0"/>
              <a:t>26-06-2024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CD15D-3094-40D6-B93E-22E7FCC3531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868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7259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2348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2831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7162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6595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/>
              <a:t>Processen for læringsopsamlinger kan med fordel opdeles i tre overordnede faser: planlægning, gennemførsel og implementering. Det er afgørende, at der afsættes tid til grundig planlægning af læringsopsamlingen, særligt i forhold til opdraget, ressourcer og hvad resultaterne skal bruges til. Det er også afgørende, at man får involveret de rette personer og fagligheder. </a:t>
            </a:r>
          </a:p>
          <a:p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dirty="0"/>
              <a:t>Der henvises helt generelt til kapitel 3 i Koncept for læringsopsamlinger: Forsyningskritiske hændelser for nærmere om, hvad der ligger i de enkelte faser.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349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39866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I bilag 3 og 4 til Koncept for læringsopsamlinger er der eksempler på hhv. spørgeramme til kvalitative, individuelle interview og workshop-drejebog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104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3CD15D-3094-40D6-B93E-22E7FCC3531D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227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70C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083" y="-913259"/>
            <a:ext cx="14012552" cy="808800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23888" y="1044550"/>
            <a:ext cx="10944225" cy="2387600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23888" y="3453969"/>
            <a:ext cx="10944225" cy="54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tilføje undertitel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C220D4D3-7D62-F34A-8D00-E97A70E2CD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00228" y="5598819"/>
            <a:ext cx="2991543" cy="80076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5635772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2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276" y="-897493"/>
            <a:ext cx="14012552" cy="808800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227" y="5605969"/>
            <a:ext cx="2991543" cy="793617"/>
          </a:xfrm>
          <a:prstGeom prst="rect">
            <a:avLst/>
          </a:prstGeom>
        </p:spPr>
      </p:pic>
      <p:sp>
        <p:nvSpPr>
          <p:cNvPr id="14" name="Titel 1"/>
          <p:cNvSpPr>
            <a:spLocks noGrp="1"/>
          </p:cNvSpPr>
          <p:nvPr>
            <p:ph type="ctrTitle" hasCustomPrompt="1"/>
          </p:nvPr>
        </p:nvSpPr>
        <p:spPr>
          <a:xfrm>
            <a:off x="623888" y="1044550"/>
            <a:ext cx="10944225" cy="2387600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ctr">
              <a:defRPr sz="4400" b="1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17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23888" y="3461852"/>
            <a:ext cx="10944225" cy="54308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2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tilføje undertitel</a:t>
            </a:r>
          </a:p>
        </p:txBody>
      </p:sp>
    </p:spTree>
    <p:extLst>
      <p:ext uri="{BB962C8B-B14F-4D97-AF65-F5344CB8AC3E}">
        <p14:creationId xmlns:p14="http://schemas.microsoft.com/office/powerpoint/2010/main" val="294279821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sor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9084792" y="6314488"/>
            <a:ext cx="2743200" cy="365125"/>
          </a:xfrm>
        </p:spPr>
        <p:txBody>
          <a:bodyPr/>
          <a:lstStyle>
            <a:lvl1pPr>
              <a:defRPr sz="1100"/>
            </a:lvl1pPr>
          </a:lstStyle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titel 3"/>
          <p:cNvSpPr>
            <a:spLocks noGrp="1"/>
          </p:cNvSpPr>
          <p:nvPr>
            <p:ph type="title" hasCustomPrompt="1"/>
          </p:nvPr>
        </p:nvSpPr>
        <p:spPr>
          <a:xfrm>
            <a:off x="634377" y="657225"/>
            <a:ext cx="9337313" cy="64279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da-DK" dirty="0"/>
              <a:t>Dagsorden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643179" y="1573079"/>
            <a:ext cx="10949768" cy="45572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33918945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65" userDrawn="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s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9084792" y="6314488"/>
            <a:ext cx="2743200" cy="365125"/>
          </a:xfrm>
        </p:spPr>
        <p:txBody>
          <a:bodyPr/>
          <a:lstStyle>
            <a:lvl1pPr>
              <a:defRPr sz="1100"/>
            </a:lvl1pPr>
          </a:lstStyle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Pladsholder til titel 3"/>
          <p:cNvSpPr>
            <a:spLocks noGrp="1"/>
          </p:cNvSpPr>
          <p:nvPr>
            <p:ph type="title"/>
          </p:nvPr>
        </p:nvSpPr>
        <p:spPr>
          <a:xfrm>
            <a:off x="634377" y="657225"/>
            <a:ext cx="9337313" cy="64279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7" name="Pladsholder til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643179" y="1573079"/>
            <a:ext cx="10949768" cy="455728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28304792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65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yt tema lys blå">
    <p:bg>
      <p:bgPr>
        <a:solidFill>
          <a:srgbClr val="EF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3887" y="1678423"/>
            <a:ext cx="10944225" cy="2852737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>
              <a:defRPr sz="4400" baseline="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Skift af tema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623887" y="4573697"/>
            <a:ext cx="10944225" cy="1500187"/>
          </a:xfrm>
        </p:spPr>
        <p:txBody>
          <a:bodyPr>
            <a:normAutofit/>
          </a:bodyPr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tilføje undertitel</a:t>
            </a:r>
          </a:p>
        </p:txBody>
      </p:sp>
    </p:spTree>
    <p:extLst>
      <p:ext uri="{BB962C8B-B14F-4D97-AF65-F5344CB8AC3E}">
        <p14:creationId xmlns:p14="http://schemas.microsoft.com/office/powerpoint/2010/main" val="100086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yt tema lyserød">
    <p:bg>
      <p:bgPr>
        <a:solidFill>
          <a:srgbClr val="FCE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23889" y="1678423"/>
            <a:ext cx="10944224" cy="2852737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>
              <a:defRPr sz="4400" baseline="0">
                <a:solidFill>
                  <a:schemeClr val="tx1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da-DK" dirty="0"/>
              <a:t>Skift af tema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623889" y="4573697"/>
            <a:ext cx="10944224" cy="1500187"/>
          </a:xfrm>
        </p:spPr>
        <p:txBody>
          <a:bodyPr>
            <a:normAutofit/>
          </a:bodyPr>
          <a:lstStyle>
            <a:lvl1pPr marL="0" indent="0">
              <a:buNone/>
              <a:defRPr sz="2000" b="0" baseline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tilføje undertitel</a:t>
            </a:r>
          </a:p>
        </p:txBody>
      </p:sp>
    </p:spTree>
    <p:extLst>
      <p:ext uri="{BB962C8B-B14F-4D97-AF65-F5344CB8AC3E}">
        <p14:creationId xmlns:p14="http://schemas.microsoft.com/office/powerpoint/2010/main" val="104634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to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0" name="Pladsholder til titel 3"/>
          <p:cNvSpPr>
            <a:spLocks noGrp="1"/>
          </p:cNvSpPr>
          <p:nvPr>
            <p:ph type="title"/>
          </p:nvPr>
        </p:nvSpPr>
        <p:spPr>
          <a:xfrm>
            <a:off x="616017" y="657224"/>
            <a:ext cx="9355673" cy="701981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612183" y="1535032"/>
            <a:ext cx="10965267" cy="960195"/>
          </a:xfrm>
        </p:spPr>
        <p:txBody>
          <a:bodyPr/>
          <a:lstStyle>
            <a:lvl1pPr marL="48600" indent="0">
              <a:buNone/>
              <a:defRPr baseline="0"/>
            </a:lvl1pPr>
          </a:lstStyle>
          <a:p>
            <a:pPr lvl="0"/>
            <a:r>
              <a:rPr lang="da-DK" dirty="0"/>
              <a:t>Indsæt tekst.</a:t>
            </a:r>
          </a:p>
        </p:txBody>
      </p:sp>
      <p:sp>
        <p:nvSpPr>
          <p:cNvPr id="9" name="Pladsholder til billede 8"/>
          <p:cNvSpPr>
            <a:spLocks noGrp="1"/>
          </p:cNvSpPr>
          <p:nvPr>
            <p:ph type="pic" sz="quarter" idx="14"/>
          </p:nvPr>
        </p:nvSpPr>
        <p:spPr>
          <a:xfrm>
            <a:off x="605214" y="2665413"/>
            <a:ext cx="5416550" cy="3441700"/>
          </a:xfrm>
        </p:spPr>
        <p:txBody>
          <a:bodyPr/>
          <a:lstStyle>
            <a:lvl1pPr marL="4860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8"/>
          <p:cNvSpPr>
            <a:spLocks noGrp="1"/>
          </p:cNvSpPr>
          <p:nvPr>
            <p:ph type="pic" sz="quarter" idx="15"/>
          </p:nvPr>
        </p:nvSpPr>
        <p:spPr>
          <a:xfrm>
            <a:off x="6166523" y="2662829"/>
            <a:ext cx="5416550" cy="3441700"/>
          </a:xfrm>
        </p:spPr>
        <p:txBody>
          <a:bodyPr/>
          <a:lstStyle>
            <a:lvl1pPr marL="4860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7460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6262350" y="2381571"/>
            <a:ext cx="5305763" cy="3711254"/>
          </a:xfrm>
          <a:solidFill>
            <a:srgbClr val="EFF4F8"/>
          </a:solidFill>
        </p:spPr>
        <p:txBody>
          <a:bodyPr lIns="288000" tIns="360000" rIns="180000">
            <a:normAutofit/>
          </a:bodyPr>
          <a:lstStyle>
            <a:lvl1pPr>
              <a:lnSpc>
                <a:spcPct val="100000"/>
              </a:lnSpc>
              <a:buClrTx/>
              <a:defRPr sz="1800"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buClrTx/>
              <a:defRPr sz="1800"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buClrTx/>
              <a:defRPr sz="1800" i="0">
                <a:solidFill>
                  <a:srgbClr val="000000"/>
                </a:solidFill>
              </a:defRPr>
            </a:lvl3pPr>
            <a:lvl4pPr marL="1152000" indent="0">
              <a:lnSpc>
                <a:spcPct val="100000"/>
              </a:lnSpc>
              <a:buClrTx/>
              <a:buNone/>
              <a:defRPr sz="1800">
                <a:solidFill>
                  <a:srgbClr val="000000"/>
                </a:solidFill>
              </a:defRPr>
            </a:lvl4pPr>
            <a:lvl5pPr marL="1512000" indent="0">
              <a:lnSpc>
                <a:spcPct val="100000"/>
              </a:lnSpc>
              <a:buClrTx/>
              <a:buNone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0" name="Pladsholder til titel 3"/>
          <p:cNvSpPr>
            <a:spLocks noGrp="1"/>
          </p:cNvSpPr>
          <p:nvPr>
            <p:ph type="title"/>
          </p:nvPr>
        </p:nvSpPr>
        <p:spPr>
          <a:xfrm>
            <a:off x="623888" y="657225"/>
            <a:ext cx="10416289" cy="65813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9" name="Pladsholder til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623889" y="1507592"/>
            <a:ext cx="10944224" cy="744719"/>
          </a:xfrm>
        </p:spPr>
        <p:txBody>
          <a:bodyPr lIns="0">
            <a:normAutofit/>
          </a:bodyPr>
          <a:lstStyle>
            <a:lvl1pPr marL="48600" indent="0">
              <a:buNone/>
              <a:defRPr sz="1800" baseline="0"/>
            </a:lvl1pPr>
          </a:lstStyle>
          <a:p>
            <a:pPr lvl="0"/>
            <a:r>
              <a:rPr lang="da-DK" dirty="0"/>
              <a:t>Tilføj tekst</a:t>
            </a:r>
          </a:p>
        </p:txBody>
      </p:sp>
      <p:sp>
        <p:nvSpPr>
          <p:cNvPr id="6" name="Pladsholder til billede 5"/>
          <p:cNvSpPr>
            <a:spLocks noGrp="1"/>
          </p:cNvSpPr>
          <p:nvPr>
            <p:ph type="pic" sz="quarter" idx="15" hasCustomPrompt="1"/>
          </p:nvPr>
        </p:nvSpPr>
        <p:spPr>
          <a:xfrm>
            <a:off x="623888" y="2381571"/>
            <a:ext cx="5472112" cy="3711254"/>
          </a:xfrm>
        </p:spPr>
        <p:txBody>
          <a:bodyPr/>
          <a:lstStyle>
            <a:lvl1pPr marL="48600" indent="0" algn="ctr">
              <a:buNone/>
              <a:defRPr sz="1600" i="1" baseline="0"/>
            </a:lvl1pPr>
          </a:lstStyle>
          <a:p>
            <a:r>
              <a:rPr lang="da-DK" dirty="0"/>
              <a:t> </a:t>
            </a:r>
          </a:p>
          <a:p>
            <a:endParaRPr lang="da-DK" dirty="0"/>
          </a:p>
          <a:p>
            <a:br>
              <a:rPr lang="da-DK" dirty="0"/>
            </a:br>
            <a:r>
              <a:rPr lang="da-DK" dirty="0"/>
              <a:t>Tilføj et billede - find SFOS’ billeder og ikoner på fællesdrevet: F:\Billedarkiv</a:t>
            </a:r>
          </a:p>
        </p:txBody>
      </p:sp>
    </p:spTree>
    <p:extLst>
      <p:ext uri="{BB962C8B-B14F-4D97-AF65-F5344CB8AC3E}">
        <p14:creationId xmlns:p14="http://schemas.microsoft.com/office/powerpoint/2010/main" val="3615798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390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lede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Pladsholder til titel 3"/>
          <p:cNvSpPr>
            <a:spLocks noGrp="1"/>
          </p:cNvSpPr>
          <p:nvPr>
            <p:ph type="title"/>
          </p:nvPr>
        </p:nvSpPr>
        <p:spPr>
          <a:xfrm>
            <a:off x="623888" y="657225"/>
            <a:ext cx="10416289" cy="65813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9" name="Pladsholder til tekst 7"/>
          <p:cNvSpPr>
            <a:spLocks noGrp="1"/>
          </p:cNvSpPr>
          <p:nvPr>
            <p:ph type="body" sz="quarter" idx="14" hasCustomPrompt="1"/>
          </p:nvPr>
        </p:nvSpPr>
        <p:spPr>
          <a:xfrm>
            <a:off x="623889" y="1507592"/>
            <a:ext cx="10944224" cy="744719"/>
          </a:xfrm>
        </p:spPr>
        <p:txBody>
          <a:bodyPr lIns="0">
            <a:normAutofit/>
          </a:bodyPr>
          <a:lstStyle>
            <a:lvl1pPr marL="48600" indent="0">
              <a:buNone/>
              <a:defRPr sz="1800" baseline="0"/>
            </a:lvl1pPr>
          </a:lstStyle>
          <a:p>
            <a:pPr lvl="0"/>
            <a:r>
              <a:rPr lang="da-DK" dirty="0"/>
              <a:t>Tilføj tekst</a:t>
            </a:r>
          </a:p>
        </p:txBody>
      </p:sp>
      <p:sp>
        <p:nvSpPr>
          <p:cNvPr id="6" name="Pladsholder til billede 5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2442210"/>
            <a:ext cx="5472112" cy="3711254"/>
          </a:xfrm>
        </p:spPr>
        <p:txBody>
          <a:bodyPr/>
          <a:lstStyle>
            <a:lvl1pPr marL="48600" indent="0" algn="ctr">
              <a:buNone/>
              <a:defRPr sz="1800" i="1" baseline="0"/>
            </a:lvl1pPr>
          </a:lstStyle>
          <a:p>
            <a:r>
              <a:rPr lang="da-DK" dirty="0"/>
              <a:t> </a:t>
            </a:r>
          </a:p>
          <a:p>
            <a:endParaRPr lang="da-DK" dirty="0"/>
          </a:p>
          <a:p>
            <a:r>
              <a:rPr lang="da-DK" dirty="0"/>
              <a:t>Tilføj et billede - find SFOS’ billeder og ikoner på fællesdrevet: F:\Billedarkiv</a:t>
            </a:r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628716" y="2443565"/>
            <a:ext cx="5305763" cy="3711254"/>
          </a:xfrm>
          <a:solidFill>
            <a:srgbClr val="EFF4F8"/>
          </a:solidFill>
        </p:spPr>
        <p:txBody>
          <a:bodyPr lIns="288000" tIns="360000" rIns="180000">
            <a:normAutofit/>
          </a:bodyPr>
          <a:lstStyle>
            <a:lvl1pPr>
              <a:lnSpc>
                <a:spcPct val="100000"/>
              </a:lnSpc>
              <a:buClrTx/>
              <a:defRPr sz="1800"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buClrTx/>
              <a:defRPr sz="1800"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buClrTx/>
              <a:defRPr sz="1800" i="0">
                <a:solidFill>
                  <a:srgbClr val="000000"/>
                </a:solidFill>
              </a:defRPr>
            </a:lvl3pPr>
            <a:lvl4pPr marL="1152000" indent="0">
              <a:lnSpc>
                <a:spcPct val="100000"/>
              </a:lnSpc>
              <a:buClrTx/>
              <a:buNone/>
              <a:defRPr sz="1800">
                <a:solidFill>
                  <a:srgbClr val="000000"/>
                </a:solidFill>
              </a:defRPr>
            </a:lvl4pPr>
            <a:lvl5pPr marL="1512000" indent="0">
              <a:lnSpc>
                <a:spcPct val="100000"/>
              </a:lnSpc>
              <a:buClrTx/>
              <a:buNone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2367710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90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(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titel 3"/>
          <p:cNvSpPr>
            <a:spLocks noGrp="1"/>
          </p:cNvSpPr>
          <p:nvPr>
            <p:ph type="title"/>
          </p:nvPr>
        </p:nvSpPr>
        <p:spPr>
          <a:xfrm>
            <a:off x="695325" y="657225"/>
            <a:ext cx="9276365" cy="64039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5"/>
          </p:nvPr>
        </p:nvSpPr>
        <p:spPr>
          <a:xfrm>
            <a:off x="695325" y="2033752"/>
            <a:ext cx="5049693" cy="3933497"/>
          </a:xfrm>
          <a:solidFill>
            <a:srgbClr val="EFF4F8"/>
          </a:solidFill>
          <a:ln>
            <a:noFill/>
          </a:ln>
        </p:spPr>
        <p:txBody>
          <a:bodyPr lIns="108000" tIns="216000" rIns="108000">
            <a:normAutofit/>
          </a:bodyPr>
          <a:lstStyle>
            <a:lvl1pPr marL="486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 marL="61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97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133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69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5pPr>
          </a:lstStyle>
          <a:p>
            <a:pPr lvl="0"/>
            <a:r>
              <a:rPr lang="da-DK"/>
              <a:t>Rediger teksttypografien i masteren</a:t>
            </a: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679027"/>
            <a:ext cx="5049694" cy="35472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08000" tIns="36000" rIns="108000">
            <a:noAutofit/>
          </a:bodyPr>
          <a:lstStyle>
            <a:lvl1pPr marL="48600" indent="0">
              <a:buNone/>
              <a:defRPr sz="1800" baseline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  <p:sp>
        <p:nvSpPr>
          <p:cNvPr id="12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6057034" y="2033752"/>
            <a:ext cx="5049693" cy="3933497"/>
          </a:xfrm>
          <a:solidFill>
            <a:srgbClr val="EFF4F8"/>
          </a:solidFill>
          <a:ln>
            <a:noFill/>
          </a:ln>
        </p:spPr>
        <p:txBody>
          <a:bodyPr lIns="108000" tIns="216000" rIns="108000">
            <a:normAutofit/>
          </a:bodyPr>
          <a:lstStyle>
            <a:lvl1pPr marL="486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 marL="61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97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133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69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5pPr>
          </a:lstStyle>
          <a:p>
            <a:pPr marL="4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tilføje tekst</a:t>
            </a:r>
          </a:p>
          <a:p>
            <a:pPr lvl="0"/>
            <a:endParaRPr lang="da-DK" dirty="0"/>
          </a:p>
        </p:txBody>
      </p:sp>
      <p:sp>
        <p:nvSpPr>
          <p:cNvPr id="13" name="Pladsholder til tekst 16"/>
          <p:cNvSpPr>
            <a:spLocks noGrp="1"/>
          </p:cNvSpPr>
          <p:nvPr>
            <p:ph type="body" sz="quarter" idx="20" hasCustomPrompt="1"/>
          </p:nvPr>
        </p:nvSpPr>
        <p:spPr>
          <a:xfrm>
            <a:off x="6057033" y="1679027"/>
            <a:ext cx="5049694" cy="35472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08000" tIns="36000" rIns="108000">
            <a:noAutofit/>
          </a:bodyPr>
          <a:lstStyle>
            <a:lvl1pPr marL="48600" indent="0">
              <a:buNone/>
              <a:defRPr sz="18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136471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(t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11" name="Pladsholder til titel 3"/>
          <p:cNvSpPr>
            <a:spLocks noGrp="1"/>
          </p:cNvSpPr>
          <p:nvPr>
            <p:ph type="title"/>
          </p:nvPr>
        </p:nvSpPr>
        <p:spPr>
          <a:xfrm>
            <a:off x="695325" y="657225"/>
            <a:ext cx="9276365" cy="64039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6" y="2033752"/>
            <a:ext cx="3451802" cy="3933497"/>
          </a:xfrm>
          <a:solidFill>
            <a:srgbClr val="EFF4F8"/>
          </a:solidFill>
          <a:ln>
            <a:noFill/>
          </a:ln>
        </p:spPr>
        <p:txBody>
          <a:bodyPr lIns="108000" tIns="216000" rIns="108000">
            <a:normAutofit/>
          </a:bodyPr>
          <a:lstStyle>
            <a:lvl1pPr marL="486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 marL="61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97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133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69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5pPr>
          </a:lstStyle>
          <a:p>
            <a:pPr marL="4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tilføje tekst</a:t>
            </a:r>
          </a:p>
          <a:p>
            <a:pPr lvl="0"/>
            <a:endParaRPr lang="da-DK" dirty="0"/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679027"/>
            <a:ext cx="3451803" cy="35472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08000" tIns="36000" rIns="108000">
            <a:noAutofit/>
          </a:bodyPr>
          <a:lstStyle>
            <a:lvl1pPr marL="48600" indent="0">
              <a:buNone/>
              <a:defRPr sz="18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  <p:sp>
        <p:nvSpPr>
          <p:cNvPr id="8" name="Pladsholder til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4412962" y="2033752"/>
            <a:ext cx="3451802" cy="3933497"/>
          </a:xfrm>
          <a:solidFill>
            <a:srgbClr val="EFF4F8"/>
          </a:solidFill>
          <a:ln>
            <a:noFill/>
          </a:ln>
        </p:spPr>
        <p:txBody>
          <a:bodyPr lIns="108000" tIns="216000" rIns="108000">
            <a:normAutofit/>
          </a:bodyPr>
          <a:lstStyle>
            <a:lvl1pPr marL="486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 marL="61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97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133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69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5pPr>
          </a:lstStyle>
          <a:p>
            <a:pPr marL="4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tilføje tekst</a:t>
            </a:r>
          </a:p>
          <a:p>
            <a:pPr lvl="0"/>
            <a:endParaRPr lang="da-DK" dirty="0"/>
          </a:p>
        </p:txBody>
      </p:sp>
      <p:sp>
        <p:nvSpPr>
          <p:cNvPr id="10" name="Pladsholder til tekst 16"/>
          <p:cNvSpPr>
            <a:spLocks noGrp="1"/>
          </p:cNvSpPr>
          <p:nvPr>
            <p:ph type="body" sz="quarter" idx="20" hasCustomPrompt="1"/>
          </p:nvPr>
        </p:nvSpPr>
        <p:spPr>
          <a:xfrm>
            <a:off x="4412960" y="1679027"/>
            <a:ext cx="3451803" cy="35472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08000" tIns="36000" rIns="108000">
            <a:noAutofit/>
          </a:bodyPr>
          <a:lstStyle>
            <a:lvl1pPr marL="48600" indent="0">
              <a:buNone/>
              <a:defRPr sz="18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  <p:sp>
        <p:nvSpPr>
          <p:cNvPr id="14" name="Pladsholder til tekst 4"/>
          <p:cNvSpPr>
            <a:spLocks noGrp="1"/>
          </p:cNvSpPr>
          <p:nvPr>
            <p:ph type="body" sz="quarter" idx="21" hasCustomPrompt="1"/>
          </p:nvPr>
        </p:nvSpPr>
        <p:spPr>
          <a:xfrm>
            <a:off x="8130597" y="2033752"/>
            <a:ext cx="3451802" cy="3933497"/>
          </a:xfrm>
          <a:solidFill>
            <a:srgbClr val="EFF4F8"/>
          </a:solidFill>
          <a:ln>
            <a:noFill/>
          </a:ln>
        </p:spPr>
        <p:txBody>
          <a:bodyPr lIns="108000" tIns="216000" rIns="108000">
            <a:normAutofit/>
          </a:bodyPr>
          <a:lstStyle>
            <a:lvl1pPr marL="4860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  <a:lvl2pPr marL="61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97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133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692000" marR="0" indent="-1800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/>
            </a:lvl5pPr>
          </a:lstStyle>
          <a:p>
            <a:pPr marL="4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for at tilføje tekst</a:t>
            </a:r>
          </a:p>
          <a:p>
            <a:pPr lvl="0"/>
            <a:endParaRPr lang="da-DK" dirty="0"/>
          </a:p>
        </p:txBody>
      </p:sp>
      <p:sp>
        <p:nvSpPr>
          <p:cNvPr id="15" name="Pladsholder til tekst 16"/>
          <p:cNvSpPr>
            <a:spLocks noGrp="1"/>
          </p:cNvSpPr>
          <p:nvPr>
            <p:ph type="body" sz="quarter" idx="22" hasCustomPrompt="1"/>
          </p:nvPr>
        </p:nvSpPr>
        <p:spPr>
          <a:xfrm>
            <a:off x="8130595" y="1679027"/>
            <a:ext cx="3451803" cy="354725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08000" tIns="36000" rIns="108000">
            <a:noAutofit/>
          </a:bodyPr>
          <a:lstStyle>
            <a:lvl1pPr marL="48600" indent="0">
              <a:buNone/>
              <a:defRPr sz="18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</p:spTree>
    <p:extLst>
      <p:ext uri="{BB962C8B-B14F-4D97-AF65-F5344CB8AC3E}">
        <p14:creationId xmlns:p14="http://schemas.microsoft.com/office/powerpoint/2010/main" val="1542539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lede, tabel elle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12" hasCustomPrompt="1"/>
          </p:nvPr>
        </p:nvSpPr>
        <p:spPr>
          <a:xfrm>
            <a:off x="643125" y="1759058"/>
            <a:ext cx="10887075" cy="4409267"/>
          </a:xfrm>
        </p:spPr>
        <p:txBody>
          <a:bodyPr/>
          <a:lstStyle>
            <a:lvl1pPr marL="48600" indent="0">
              <a:buNone/>
              <a:defRPr/>
            </a:lvl1pPr>
          </a:lstStyle>
          <a:p>
            <a:pPr lvl="0"/>
            <a:r>
              <a:rPr lang="da-DK" dirty="0"/>
              <a:t>Indsæt element</a:t>
            </a:r>
          </a:p>
        </p:txBody>
      </p:sp>
    </p:spTree>
    <p:extLst>
      <p:ext uri="{BB962C8B-B14F-4D97-AF65-F5344CB8AC3E}">
        <p14:creationId xmlns:p14="http://schemas.microsoft.com/office/powerpoint/2010/main" val="2417993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lede ude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4"/>
          </p:nvPr>
        </p:nvSpPr>
        <p:spPr>
          <a:xfrm>
            <a:off x="658678" y="914400"/>
            <a:ext cx="11151030" cy="5310909"/>
          </a:xfrm>
        </p:spPr>
        <p:txBody>
          <a:bodyPr/>
          <a:lstStyle>
            <a:lvl1pPr marL="48600" indent="0" algn="ctr">
              <a:buNone/>
              <a:defRPr sz="1600" baseline="0"/>
            </a:lvl1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282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 og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10" name="Pladsholder til tekst 2"/>
          <p:cNvSpPr>
            <a:spLocks noGrp="1"/>
          </p:cNvSpPr>
          <p:nvPr>
            <p:ph type="body" sz="quarter" idx="32" hasCustomPrompt="1"/>
          </p:nvPr>
        </p:nvSpPr>
        <p:spPr>
          <a:xfrm>
            <a:off x="3648075" y="1786416"/>
            <a:ext cx="7920038" cy="318281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buNone/>
              <a:defRPr sz="1800" b="0">
                <a:solidFill>
                  <a:schemeClr val="tx1">
                    <a:alpha val="94000"/>
                  </a:schemeClr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Klik for at tilføje titel</a:t>
            </a:r>
          </a:p>
        </p:txBody>
      </p:sp>
      <p:sp>
        <p:nvSpPr>
          <p:cNvPr id="13" name="Pladsholder til titel 3"/>
          <p:cNvSpPr>
            <a:spLocks noGrp="1"/>
          </p:cNvSpPr>
          <p:nvPr>
            <p:ph type="title"/>
          </p:nvPr>
        </p:nvSpPr>
        <p:spPr>
          <a:xfrm>
            <a:off x="623888" y="657225"/>
            <a:ext cx="9347802" cy="6400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1" name="Rektangel 10"/>
          <p:cNvSpPr/>
          <p:nvPr userDrawn="1"/>
        </p:nvSpPr>
        <p:spPr>
          <a:xfrm>
            <a:off x="623890" y="2104696"/>
            <a:ext cx="2908276" cy="4129471"/>
          </a:xfrm>
          <a:prstGeom prst="rect">
            <a:avLst/>
          </a:prstGeom>
          <a:solidFill>
            <a:srgbClr val="EFF4F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a-DK" sz="1600" dirty="0" err="1"/>
          </a:p>
        </p:txBody>
      </p:sp>
      <p:sp>
        <p:nvSpPr>
          <p:cNvPr id="12" name="Pladsholder til tekst 13"/>
          <p:cNvSpPr>
            <a:spLocks noGrp="1"/>
          </p:cNvSpPr>
          <p:nvPr>
            <p:ph type="body" sz="quarter" idx="33" hasCustomPrompt="1"/>
          </p:nvPr>
        </p:nvSpPr>
        <p:spPr>
          <a:xfrm>
            <a:off x="623888" y="2104696"/>
            <a:ext cx="2908277" cy="4129471"/>
          </a:xfrm>
        </p:spPr>
        <p:txBody>
          <a:bodyPr lIns="180000" tIns="216000" rIns="180000">
            <a:normAutofit/>
          </a:bodyPr>
          <a:lstStyle>
            <a:lvl1pPr marL="48600" indent="0">
              <a:lnSpc>
                <a:spcPct val="100000"/>
              </a:lnSpc>
              <a:buNone/>
              <a:defRPr sz="1800" baseline="0">
                <a:solidFill>
                  <a:srgbClr val="00000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tilføje tekst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34"/>
          </p:nvPr>
        </p:nvSpPr>
        <p:spPr>
          <a:xfrm>
            <a:off x="3648075" y="2105079"/>
            <a:ext cx="7920038" cy="4129088"/>
          </a:xfrm>
        </p:spPr>
        <p:txBody>
          <a:bodyPr/>
          <a:lstStyle>
            <a:lvl1pPr marL="48600" indent="0" algn="ctr">
              <a:buNone/>
              <a:defRPr sz="1600" baseline="0"/>
            </a:lvl1pPr>
          </a:lstStyle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</p:txBody>
      </p:sp>
    </p:spTree>
    <p:extLst>
      <p:ext uri="{BB962C8B-B14F-4D97-AF65-F5344CB8AC3E}">
        <p14:creationId xmlns:p14="http://schemas.microsoft.com/office/powerpoint/2010/main" val="33065876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29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billedtek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6601216" y="0"/>
            <a:ext cx="5590784" cy="6858000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23889" y="1402198"/>
            <a:ext cx="5472112" cy="4690627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Tilføj tekst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23889" y="661307"/>
            <a:ext cx="5472112" cy="390025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da-DK" dirty="0"/>
              <a:t>Klik for at tilføje titel</a:t>
            </a:r>
          </a:p>
        </p:txBody>
      </p:sp>
      <p:pic>
        <p:nvPicPr>
          <p:cNvPr id="9" name="Billed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83" y="6138279"/>
            <a:ext cx="1908942" cy="5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029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15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med billed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2"/>
          <p:cNvSpPr>
            <a:spLocks noGrp="1"/>
          </p:cNvSpPr>
          <p:nvPr>
            <p:ph type="pic" idx="1" hasCustomPrompt="1"/>
          </p:nvPr>
        </p:nvSpPr>
        <p:spPr>
          <a:xfrm>
            <a:off x="1" y="0"/>
            <a:ext cx="5591174" cy="685800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		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a-DK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	   </a:t>
            </a:r>
          </a:p>
          <a:p>
            <a:r>
              <a:rPr lang="da-DK" dirty="0"/>
              <a:t>Tilføj et billede - find SFOS’ billeder og ikoner på fællesdrevet: F:\Billedarkiv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6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096000" y="1918495"/>
            <a:ext cx="5472112" cy="417429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None/>
              <a:defRPr sz="18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Her kan du indsætte tekst</a:t>
            </a:r>
          </a:p>
        </p:txBody>
      </p:sp>
      <p:sp>
        <p:nvSpPr>
          <p:cNvPr id="8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096001" y="878604"/>
            <a:ext cx="5472112" cy="815001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>
              <a:defRPr sz="3200"/>
            </a:lvl1pPr>
          </a:lstStyle>
          <a:p>
            <a:r>
              <a:rPr lang="da-DK" dirty="0"/>
              <a:t>Klik for at tilføje titel</a:t>
            </a:r>
          </a:p>
        </p:txBody>
      </p:sp>
      <p:pic>
        <p:nvPicPr>
          <p:cNvPr id="10" name="Billed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200" y="150808"/>
            <a:ext cx="1908942" cy="50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373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52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100763" y="2201090"/>
            <a:ext cx="9990474" cy="3238283"/>
          </a:xfrm>
        </p:spPr>
        <p:txBody>
          <a:bodyPr>
            <a:normAutofit/>
          </a:bodyPr>
          <a:lstStyle>
            <a:lvl1pPr marL="48600" indent="0" algn="ctr">
              <a:buNone/>
              <a:defRPr sz="3600" i="0" u="none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da-DK" dirty="0"/>
              <a:t>”Her kan du indsætte et citat”</a:t>
            </a:r>
          </a:p>
        </p:txBody>
      </p:sp>
    </p:spTree>
    <p:extLst>
      <p:ext uri="{BB962C8B-B14F-4D97-AF65-F5344CB8AC3E}">
        <p14:creationId xmlns:p14="http://schemas.microsoft.com/office/powerpoint/2010/main" val="2559510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tning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1100763" y="3052783"/>
            <a:ext cx="9990474" cy="2455818"/>
          </a:xfrm>
        </p:spPr>
        <p:txBody>
          <a:bodyPr>
            <a:normAutofit/>
          </a:bodyPr>
          <a:lstStyle>
            <a:lvl1pPr marL="48600" indent="0" algn="ctr">
              <a:lnSpc>
                <a:spcPct val="100000"/>
              </a:lnSpc>
              <a:buNone/>
              <a:defRPr sz="4000" i="0" u="none" baseline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da-DK" dirty="0"/>
              <a:t>Afslutning - klik for at indsætte tekst</a:t>
            </a:r>
          </a:p>
        </p:txBody>
      </p:sp>
    </p:spTree>
    <p:extLst>
      <p:ext uri="{BB962C8B-B14F-4D97-AF65-F5344CB8AC3E}">
        <p14:creationId xmlns:p14="http://schemas.microsoft.com/office/powerpoint/2010/main" val="11814574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28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39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: Pejlemærker">
    <p:bg>
      <p:bgPr>
        <a:solidFill>
          <a:srgbClr val="FCE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0A2239F-3286-4C63-A73F-DD8A25074E97}"/>
              </a:ext>
            </a:extLst>
          </p:cNvPr>
          <p:cNvSpPr txBox="1">
            <a:spLocks/>
          </p:cNvSpPr>
          <p:nvPr userDrawn="1"/>
        </p:nvSpPr>
        <p:spPr>
          <a:xfrm>
            <a:off x="634377" y="2286263"/>
            <a:ext cx="2494800" cy="339687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3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9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None/>
            </a:pPr>
            <a:endParaRPr lang="da-DK" b="1" dirty="0">
              <a:solidFill>
                <a:schemeClr val="tx1"/>
              </a:solidFill>
            </a:endParaRPr>
          </a:p>
          <a:p>
            <a:pPr marL="48600" indent="0">
              <a:buNone/>
            </a:pPr>
            <a:r>
              <a:rPr lang="da-DK" dirty="0">
                <a:solidFill>
                  <a:schemeClr val="tx1"/>
                </a:solidFill>
              </a:rPr>
              <a:t>Pejlemærke</a:t>
            </a:r>
          </a:p>
          <a:p>
            <a:pPr marL="48600" indent="0">
              <a:lnSpc>
                <a:spcPct val="120000"/>
              </a:lnSpc>
              <a:buNone/>
            </a:pPr>
            <a:r>
              <a:rPr lang="da-DK" b="1" dirty="0">
                <a:solidFill>
                  <a:schemeClr val="tx1"/>
                </a:solidFill>
              </a:rPr>
              <a:t>Styrket fundament for dansk forsyningssikker-hed til offentlige samfundsvigtige funktioner</a:t>
            </a:r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E1348243-3690-48B8-94F2-F151C156B663}"/>
              </a:ext>
            </a:extLst>
          </p:cNvPr>
          <p:cNvSpPr txBox="1">
            <a:spLocks/>
          </p:cNvSpPr>
          <p:nvPr userDrawn="1"/>
        </p:nvSpPr>
        <p:spPr>
          <a:xfrm>
            <a:off x="3496869" y="2286263"/>
            <a:ext cx="2494800" cy="339687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3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9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None/>
            </a:pPr>
            <a:endParaRPr lang="da-DK" dirty="0"/>
          </a:p>
          <a:p>
            <a:pPr marL="48600" indent="0">
              <a:buNone/>
            </a:pPr>
            <a:r>
              <a:rPr lang="da-DK" dirty="0">
                <a:solidFill>
                  <a:schemeClr val="tx1"/>
                </a:solidFill>
              </a:rPr>
              <a:t>Pejlemærke</a:t>
            </a:r>
            <a:endParaRPr lang="da-DK" dirty="0"/>
          </a:p>
          <a:p>
            <a:pPr marL="48600" indent="0">
              <a:lnSpc>
                <a:spcPct val="120000"/>
              </a:lnSpc>
              <a:buNone/>
            </a:pPr>
            <a:r>
              <a:rPr lang="da-DK" b="1" dirty="0">
                <a:solidFill>
                  <a:schemeClr val="tx1"/>
                </a:solidFill>
              </a:rPr>
              <a:t>Robuste forsyningskæder til offentlige samfundsvigtige funktioner</a:t>
            </a:r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1707DF8F-2738-414B-B51F-C2F163C1735F}"/>
              </a:ext>
            </a:extLst>
          </p:cNvPr>
          <p:cNvSpPr txBox="1">
            <a:spLocks/>
          </p:cNvSpPr>
          <p:nvPr userDrawn="1"/>
        </p:nvSpPr>
        <p:spPr>
          <a:xfrm>
            <a:off x="6359361" y="2286263"/>
            <a:ext cx="2493018" cy="339687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3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9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None/>
            </a:pPr>
            <a:endParaRPr lang="da-DK" dirty="0"/>
          </a:p>
          <a:p>
            <a:pPr marL="48600" indent="0">
              <a:buNone/>
            </a:pPr>
            <a:r>
              <a:rPr lang="da-DK" dirty="0">
                <a:solidFill>
                  <a:schemeClr val="tx1"/>
                </a:solidFill>
              </a:rPr>
              <a:t>Pejlemærke</a:t>
            </a:r>
            <a:endParaRPr lang="da-DK" dirty="0"/>
          </a:p>
          <a:p>
            <a:pPr marL="48600" indent="0">
              <a:lnSpc>
                <a:spcPct val="120000"/>
              </a:lnSpc>
              <a:buNone/>
            </a:pPr>
            <a:r>
              <a:rPr lang="da-DK" b="1" dirty="0">
                <a:solidFill>
                  <a:schemeClr val="tx1"/>
                </a:solidFill>
              </a:rPr>
              <a:t>Effektiv krisestyring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E25AE67A-E1A9-4E10-8CD1-172830A8E091}"/>
              </a:ext>
            </a:extLst>
          </p:cNvPr>
          <p:cNvSpPr txBox="1">
            <a:spLocks/>
          </p:cNvSpPr>
          <p:nvPr userDrawn="1"/>
        </p:nvSpPr>
        <p:spPr>
          <a:xfrm>
            <a:off x="9220071" y="2286265"/>
            <a:ext cx="2494800" cy="33968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3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69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6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None/>
            </a:pPr>
            <a:endParaRPr lang="da-DK" dirty="0"/>
          </a:p>
          <a:p>
            <a:pPr marL="48600" indent="0">
              <a:buNone/>
            </a:pPr>
            <a:r>
              <a:rPr lang="da-DK" dirty="0">
                <a:solidFill>
                  <a:schemeClr val="tx1"/>
                </a:solidFill>
              </a:rPr>
              <a:t>Pejlemærke</a:t>
            </a:r>
            <a:endParaRPr lang="da-DK" dirty="0"/>
          </a:p>
          <a:p>
            <a:pPr marL="48600" indent="0">
              <a:lnSpc>
                <a:spcPct val="120000"/>
              </a:lnSpc>
              <a:buNone/>
            </a:pPr>
            <a:r>
              <a:rPr lang="da-DK" b="1" dirty="0">
                <a:solidFill>
                  <a:schemeClr val="tx1"/>
                </a:solidFill>
              </a:rPr>
              <a:t>Tæt samarbejde med erhvervslivet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7E07457-D3E8-4741-AC9D-408986A89871}"/>
              </a:ext>
            </a:extLst>
          </p:cNvPr>
          <p:cNvSpPr/>
          <p:nvPr userDrawn="1"/>
        </p:nvSpPr>
        <p:spPr>
          <a:xfrm>
            <a:off x="2136151" y="2696751"/>
            <a:ext cx="360000" cy="360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D9A11F1-2676-45C4-A1C4-0EADC4941B12}"/>
              </a:ext>
            </a:extLst>
          </p:cNvPr>
          <p:cNvSpPr/>
          <p:nvPr userDrawn="1"/>
        </p:nvSpPr>
        <p:spPr>
          <a:xfrm>
            <a:off x="5023276" y="2696751"/>
            <a:ext cx="360000" cy="360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A2E3FEB9-C1C6-4F15-9DFA-EDD0A4F04BF8}"/>
              </a:ext>
            </a:extLst>
          </p:cNvPr>
          <p:cNvSpPr/>
          <p:nvPr userDrawn="1"/>
        </p:nvSpPr>
        <p:spPr>
          <a:xfrm>
            <a:off x="7884359" y="2696751"/>
            <a:ext cx="360000" cy="360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6E67072-EEE4-4095-AF94-ED247B3BE363}"/>
              </a:ext>
            </a:extLst>
          </p:cNvPr>
          <p:cNvSpPr/>
          <p:nvPr userDrawn="1"/>
        </p:nvSpPr>
        <p:spPr>
          <a:xfrm>
            <a:off x="10737318" y="2696751"/>
            <a:ext cx="360000" cy="36000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13" name="Tekstfelt 12"/>
          <p:cNvSpPr txBox="1"/>
          <p:nvPr userDrawn="1"/>
        </p:nvSpPr>
        <p:spPr>
          <a:xfrm>
            <a:off x="534692" y="6505569"/>
            <a:ext cx="4308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Kilde:</a:t>
            </a:r>
            <a:r>
              <a:rPr lang="da-DK" sz="1000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Strategi for Forsyningssikkerhed</a:t>
            </a:r>
            <a:endParaRPr lang="da-DK" sz="1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623889" y="657225"/>
            <a:ext cx="9347802" cy="658132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Strategiens pejlemærker (husk at skrive titel)</a:t>
            </a:r>
          </a:p>
        </p:txBody>
      </p:sp>
    </p:spTree>
    <p:extLst>
      <p:ext uri="{BB962C8B-B14F-4D97-AF65-F5344CB8AC3E}">
        <p14:creationId xmlns:p14="http://schemas.microsoft.com/office/powerpoint/2010/main" val="2454242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: Samfundsvigtige sektorer">
    <p:bg>
      <p:bgPr>
        <a:solidFill>
          <a:srgbClr val="EF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fos.dk/wp-content/uploads/2023/08/Figur_2_ikoner_Energi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27" y="1632857"/>
            <a:ext cx="825273" cy="82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fos.dk/wp-content/uploads/2023/08/Figur_2_ikoner_Sociale_forhold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520" y="1632857"/>
            <a:ext cx="825273" cy="82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fos.dk/wp-content/uploads/2023/08/Figur_2_ikoner_Meteorologi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113" y="1629440"/>
            <a:ext cx="825273" cy="82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fos.dk/wp-content/uploads/2023/08/Figur_2_ikoner_Informations_og_kommunikationsteknologi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06" y="1632212"/>
            <a:ext cx="825273" cy="82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fos.dk/wp-content/uploads/2023/08/Figur_2_ikoner_Drikkevand_og_foedevarer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418" y="1629440"/>
            <a:ext cx="825273" cy="82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kstfelt 22"/>
          <p:cNvSpPr txBox="1"/>
          <p:nvPr userDrawn="1"/>
        </p:nvSpPr>
        <p:spPr>
          <a:xfrm>
            <a:off x="8811920" y="2520797"/>
            <a:ext cx="174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Drikkevand</a:t>
            </a:r>
            <a:r>
              <a:rPr lang="da-DK" sz="1400" baseline="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og fødevarer</a:t>
            </a:r>
            <a:endParaRPr lang="da-DK" sz="1400" dirty="0">
              <a:solidFill>
                <a:srgbClr val="00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8" name="Tekstfelt 27"/>
          <p:cNvSpPr txBox="1"/>
          <p:nvPr userDrawn="1"/>
        </p:nvSpPr>
        <p:spPr>
          <a:xfrm>
            <a:off x="8566074" y="4142119"/>
            <a:ext cx="2232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Beredskab,</a:t>
            </a:r>
            <a:r>
              <a:rPr lang="da-DK" sz="1400" baseline="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politi og civilbeskyttelse</a:t>
            </a:r>
            <a:endParaRPr lang="da-DK" sz="1400" dirty="0">
              <a:solidFill>
                <a:srgbClr val="00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9" name="Tekstfelt 28"/>
          <p:cNvSpPr txBox="1"/>
          <p:nvPr userDrawn="1"/>
        </p:nvSpPr>
        <p:spPr>
          <a:xfrm>
            <a:off x="918824" y="5852528"/>
            <a:ext cx="1453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Finans og økonomi</a:t>
            </a:r>
          </a:p>
        </p:txBody>
      </p:sp>
      <p:sp>
        <p:nvSpPr>
          <p:cNvPr id="30" name="Tekstfelt 29"/>
          <p:cNvSpPr txBox="1"/>
          <p:nvPr userDrawn="1"/>
        </p:nvSpPr>
        <p:spPr>
          <a:xfrm>
            <a:off x="2613968" y="5852528"/>
            <a:ext cx="2029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Myndighedsudøvelse generelt</a:t>
            </a:r>
          </a:p>
        </p:txBody>
      </p:sp>
      <p:grpSp>
        <p:nvGrpSpPr>
          <p:cNvPr id="5" name="Gruppe 4"/>
          <p:cNvGrpSpPr/>
          <p:nvPr userDrawn="1"/>
        </p:nvGrpSpPr>
        <p:grpSpPr>
          <a:xfrm>
            <a:off x="442928" y="2520797"/>
            <a:ext cx="9528763" cy="3639508"/>
            <a:chOff x="442928" y="2520797"/>
            <a:chExt cx="9528763" cy="3639508"/>
          </a:xfrm>
        </p:grpSpPr>
        <p:pic>
          <p:nvPicPr>
            <p:cNvPr id="1036" name="Picture 12" descr="https://sfos.dk/wp-content/uploads/2023/08/Figur_2_ikoner_Forsvar_og_efterretnings_og_sikkerhedstjeneste.png"/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926" y="3226130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https://sfos.dk/wp-content/uploads/2023/08/Figur_2_ikoner_Transport.png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519" y="3168691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https://sfos.dk/wp-content/uploads/2023/08/Figur_2_ikoner_Spildevand_og_renovation.png"/>
            <p:cNvPicPr>
              <a:picLocks noChangeAspect="1" noChangeArrowheads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392" y="3222184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https://sfos.dk/wp-content/uploads/2023/08/Figur_2_ikoner_Udenrigstjeneste.png"/>
            <p:cNvPicPr>
              <a:picLocks noChangeAspect="1" noChangeArrowheads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5706" y="3226514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https://sfos.dk/wp-content/uploads/2023/08/Figur_2_ikoner_Beredsskab_og_civilbeskyttelse.png"/>
            <p:cNvPicPr>
              <a:picLocks noChangeAspect="1" noChangeArrowheads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6418" y="3251682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https://sfos.dk/wp-content/uploads/2023/08/Figur_2_ikoner_Finans_og_oekonomi.png"/>
            <p:cNvPicPr>
              <a:picLocks noChangeAspect="1" noChangeArrowheads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2926" y="4926290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https://sfos.dk/wp-content/uploads/2023/08/Figur_2_ikoner_Myndighedsudoevelse_generelt.png"/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0518" y="4921532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 descr="https://sfos.dk/wp-content/uploads/2023/08/Figur_2_ikoner_Sundhed.png"/>
            <p:cNvPicPr>
              <a:picLocks noChangeAspect="1" noChangeArrowheads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3889" y="4921532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2" name="Picture 28" descr="https://sfos.dk/wp-content/uploads/2023/08/Figur_2_ikoner_Uddannelse_og_forskning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5704" y="4939525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4" name="Picture 30" descr="https://sfos.dk/wp-content/uploads/2023/08/Figur_2_ikoner_Tvaergaaende_krisestyring.png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3296" y="4939525"/>
              <a:ext cx="825273" cy="825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kstfelt 3"/>
            <p:cNvSpPr txBox="1"/>
            <p:nvPr userDrawn="1"/>
          </p:nvSpPr>
          <p:spPr>
            <a:xfrm>
              <a:off x="1183273" y="2529492"/>
              <a:ext cx="924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Energi</a:t>
              </a:r>
            </a:p>
          </p:txBody>
        </p:sp>
        <p:sp>
          <p:nvSpPr>
            <p:cNvPr id="20" name="Tekstfelt 19"/>
            <p:cNvSpPr txBox="1"/>
            <p:nvPr userDrawn="1"/>
          </p:nvSpPr>
          <p:spPr>
            <a:xfrm>
              <a:off x="2794647" y="2520797"/>
              <a:ext cx="16570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Sociale</a:t>
              </a:r>
              <a:r>
                <a:rPr lang="da-DK" sz="1400" baseline="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forhold</a:t>
              </a:r>
              <a:endPara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1" name="Tekstfelt 20"/>
            <p:cNvSpPr txBox="1"/>
            <p:nvPr userDrawn="1"/>
          </p:nvSpPr>
          <p:spPr>
            <a:xfrm>
              <a:off x="4934291" y="2529491"/>
              <a:ext cx="14534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Meteorologi</a:t>
              </a:r>
            </a:p>
          </p:txBody>
        </p:sp>
        <p:sp>
          <p:nvSpPr>
            <p:cNvPr id="22" name="Tekstfelt 21"/>
            <p:cNvSpPr txBox="1"/>
            <p:nvPr userDrawn="1"/>
          </p:nvSpPr>
          <p:spPr>
            <a:xfrm>
              <a:off x="6344759" y="2529491"/>
              <a:ext cx="246716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Informations – og kommunikationsteknologi</a:t>
              </a:r>
            </a:p>
          </p:txBody>
        </p:sp>
        <p:sp>
          <p:nvSpPr>
            <p:cNvPr id="24" name="Tekstfelt 23"/>
            <p:cNvSpPr txBox="1"/>
            <p:nvPr userDrawn="1"/>
          </p:nvSpPr>
          <p:spPr>
            <a:xfrm>
              <a:off x="442928" y="4128496"/>
              <a:ext cx="256377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Forsvar samt efter-</a:t>
              </a:r>
              <a:b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retnings -</a:t>
              </a:r>
              <a:r>
                <a:rPr lang="da-DK" sz="1400" baseline="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og</a:t>
              </a:r>
              <a:r>
                <a:rPr lang="da-DK" sz="1400" baseline="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sikkerhedstjeneste</a:t>
              </a:r>
            </a:p>
          </p:txBody>
        </p:sp>
        <p:sp>
          <p:nvSpPr>
            <p:cNvPr id="25" name="Tekstfelt 24"/>
            <p:cNvSpPr txBox="1"/>
            <p:nvPr userDrawn="1"/>
          </p:nvSpPr>
          <p:spPr>
            <a:xfrm>
              <a:off x="2896416" y="4119801"/>
              <a:ext cx="14534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Transport</a:t>
              </a:r>
            </a:p>
          </p:txBody>
        </p:sp>
        <p:sp>
          <p:nvSpPr>
            <p:cNvPr id="26" name="Tekstfelt 25"/>
            <p:cNvSpPr txBox="1"/>
            <p:nvPr userDrawn="1"/>
          </p:nvSpPr>
          <p:spPr>
            <a:xfrm>
              <a:off x="4934291" y="4115174"/>
              <a:ext cx="145347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Spildevand</a:t>
              </a:r>
              <a:r>
                <a:rPr lang="da-DK" sz="1400" baseline="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og renovation</a:t>
              </a:r>
              <a:endPara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7" name="Tekstfelt 26"/>
            <p:cNvSpPr txBox="1"/>
            <p:nvPr userDrawn="1"/>
          </p:nvSpPr>
          <p:spPr>
            <a:xfrm>
              <a:off x="6779800" y="4142119"/>
              <a:ext cx="1744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Udenrigstjeneste</a:t>
              </a:r>
            </a:p>
          </p:txBody>
        </p:sp>
        <p:sp>
          <p:nvSpPr>
            <p:cNvPr id="31" name="Tekstfelt 30"/>
            <p:cNvSpPr txBox="1"/>
            <p:nvPr userDrawn="1"/>
          </p:nvSpPr>
          <p:spPr>
            <a:xfrm>
              <a:off x="4934291" y="5852528"/>
              <a:ext cx="14534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1400" dirty="0">
                  <a:solidFill>
                    <a:srgbClr val="000000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Sundhed</a:t>
              </a:r>
            </a:p>
          </p:txBody>
        </p:sp>
      </p:grpSp>
      <p:sp>
        <p:nvSpPr>
          <p:cNvPr id="32" name="Tekstfelt 31"/>
          <p:cNvSpPr txBox="1"/>
          <p:nvPr userDrawn="1"/>
        </p:nvSpPr>
        <p:spPr>
          <a:xfrm>
            <a:off x="6851602" y="5847083"/>
            <a:ext cx="1453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Uddannelse og forskning</a:t>
            </a:r>
          </a:p>
        </p:txBody>
      </p:sp>
      <p:sp>
        <p:nvSpPr>
          <p:cNvPr id="33" name="Tekstfelt 32"/>
          <p:cNvSpPr txBox="1"/>
          <p:nvPr userDrawn="1"/>
        </p:nvSpPr>
        <p:spPr>
          <a:xfrm>
            <a:off x="8343754" y="5847083"/>
            <a:ext cx="2523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400" dirty="0">
                <a:solidFill>
                  <a:srgbClr val="000000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Tværgående krisestyring</a:t>
            </a:r>
          </a:p>
        </p:txBody>
      </p:sp>
      <p:sp>
        <p:nvSpPr>
          <p:cNvPr id="34" name="Pladsholder til slidenummer 2"/>
          <p:cNvSpPr>
            <a:spLocks noGrp="1"/>
          </p:cNvSpPr>
          <p:nvPr>
            <p:ph type="sldNum" sz="quarter" idx="10"/>
          </p:nvPr>
        </p:nvSpPr>
        <p:spPr>
          <a:xfrm>
            <a:off x="9065542" y="6343363"/>
            <a:ext cx="2743200" cy="365125"/>
          </a:xfrm>
        </p:spPr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7" name="Tekstfelt 36"/>
          <p:cNvSpPr txBox="1"/>
          <p:nvPr userDrawn="1"/>
        </p:nvSpPr>
        <p:spPr>
          <a:xfrm>
            <a:off x="534692" y="6505569"/>
            <a:ext cx="4308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Kilde:</a:t>
            </a:r>
            <a:r>
              <a:rPr lang="da-DK" sz="1000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Strategi for Forsyningssikkerhed</a:t>
            </a:r>
            <a:endParaRPr lang="da-DK" sz="1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Titel 1"/>
          <p:cNvSpPr>
            <a:spLocks noGrp="1"/>
          </p:cNvSpPr>
          <p:nvPr>
            <p:ph type="title" hasCustomPrompt="1"/>
          </p:nvPr>
        </p:nvSpPr>
        <p:spPr>
          <a:xfrm>
            <a:off x="623889" y="657225"/>
            <a:ext cx="9347802" cy="65813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a-DK" dirty="0"/>
              <a:t>15 samfundsvigtige sektorer (husk at skrive titel)</a:t>
            </a:r>
          </a:p>
        </p:txBody>
      </p:sp>
    </p:spTree>
    <p:extLst>
      <p:ext uri="{BB962C8B-B14F-4D97-AF65-F5344CB8AC3E}">
        <p14:creationId xmlns:p14="http://schemas.microsoft.com/office/powerpoint/2010/main" val="450584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: Figur. Trinddelt sårbarhedsanaly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/>
              <a:t>Trinddelt sårbarhedsanalyse (husk at skrive titel)</a:t>
            </a: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261" y="1329568"/>
            <a:ext cx="4861570" cy="5190755"/>
          </a:xfrm>
          <a:prstGeom prst="rect">
            <a:avLst/>
          </a:prstGeom>
        </p:spPr>
      </p:pic>
      <p:sp>
        <p:nvSpPr>
          <p:cNvPr id="6" name="Tekstfelt 5"/>
          <p:cNvSpPr txBox="1"/>
          <p:nvPr userDrawn="1"/>
        </p:nvSpPr>
        <p:spPr>
          <a:xfrm>
            <a:off x="534692" y="6505569"/>
            <a:ext cx="4308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Kilde:</a:t>
            </a:r>
            <a:r>
              <a:rPr lang="da-DK" sz="1000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Strategi for Forsyningssikkerhed</a:t>
            </a:r>
            <a:endParaRPr lang="da-DK" sz="10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4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23888" y="1555410"/>
            <a:ext cx="10944225" cy="4547007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a-DK" dirty="0"/>
              <a:t>Indsæt 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9065542" y="6343363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E8A3FA4B-99D1-4919-B743-C80E4AAD0472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4" name="Pladsholder til titel 3"/>
          <p:cNvSpPr>
            <a:spLocks noGrp="1"/>
          </p:cNvSpPr>
          <p:nvPr>
            <p:ph type="title"/>
          </p:nvPr>
        </p:nvSpPr>
        <p:spPr>
          <a:xfrm>
            <a:off x="623889" y="657225"/>
            <a:ext cx="9347802" cy="658132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a-DK" dirty="0"/>
              <a:t>Klik for at tilføje titel</a:t>
            </a:r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757" y="249382"/>
            <a:ext cx="2059985" cy="54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3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70" r:id="rId4"/>
    <p:sldLayoutId id="2147483651" r:id="rId5"/>
    <p:sldLayoutId id="2147483668" r:id="rId6"/>
    <p:sldLayoutId id="2147483666" r:id="rId7"/>
    <p:sldLayoutId id="2147483652" r:id="rId8"/>
    <p:sldLayoutId id="2147483672" r:id="rId9"/>
    <p:sldLayoutId id="2147483653" r:id="rId10"/>
    <p:sldLayoutId id="2147483671" r:id="rId11"/>
    <p:sldLayoutId id="2147483676" r:id="rId12"/>
    <p:sldLayoutId id="2147483675" r:id="rId13"/>
    <p:sldLayoutId id="2147483656" r:id="rId14"/>
    <p:sldLayoutId id="2147483657" r:id="rId15"/>
    <p:sldLayoutId id="2147483664" r:id="rId16"/>
    <p:sldLayoutId id="2147483667" r:id="rId17"/>
    <p:sldLayoutId id="2147483669" r:id="rId18"/>
    <p:sldLayoutId id="2147483673" r:id="rId19"/>
    <p:sldLayoutId id="2147483674" r:id="rId20"/>
    <p:sldLayoutId id="2147483677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Open Sans Bold" panose="020B0806030504020204" pitchFamily="34" charset="0"/>
          <a:ea typeface="Open Sans Bold" panose="020B0806030504020204" pitchFamily="34" charset="0"/>
          <a:cs typeface="Open Sans Bold" panose="020B0806030504020204" pitchFamily="34" charset="0"/>
        </a:defRPr>
      </a:lvl1pPr>
    </p:titleStyle>
    <p:bodyStyle>
      <a:lvl1pPr marL="228600" indent="-180000" algn="l" defTabSz="914400" rtl="0" eaLnBrk="1" latinLnBrk="0" hangingPunct="1">
        <a:lnSpc>
          <a:spcPct val="100000"/>
        </a:lnSpc>
        <a:spcBef>
          <a:spcPts val="1000"/>
        </a:spcBef>
        <a:buClrTx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12000" indent="-18000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972000" indent="-18000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1800" i="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332000" indent="-18000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692000" indent="-18000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1800" kern="1200" baseline="0">
          <a:solidFill>
            <a:srgbClr val="000000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7287">
          <p15:clr>
            <a:srgbClr val="F26B43"/>
          </p15:clr>
        </p15:guide>
        <p15:guide id="4" pos="393">
          <p15:clr>
            <a:srgbClr val="F26B43"/>
          </p15:clr>
        </p15:guide>
        <p15:guide id="5" orient="horz" pos="3838" userDrawn="1">
          <p15:clr>
            <a:srgbClr val="F26B43"/>
          </p15:clr>
        </p15:guide>
        <p15:guide id="6" orient="horz" pos="41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fos.dk/raadgivning/laeringsopsamlin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raadgivning@sfos.d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fos.dk/raadgivning/laeringsopsamlin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3888" y="1939284"/>
            <a:ext cx="10944225" cy="2387600"/>
          </a:xfrm>
        </p:spPr>
        <p:txBody>
          <a:bodyPr>
            <a:normAutofit/>
          </a:bodyPr>
          <a:lstStyle/>
          <a:p>
            <a:r>
              <a:rPr lang="da-DK" dirty="0"/>
              <a:t>Introduktion til Koncept for læringsopsamlinger</a:t>
            </a:r>
            <a:br>
              <a:rPr lang="da-DK" dirty="0"/>
            </a:b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23888" y="4211055"/>
            <a:ext cx="10944225" cy="543084"/>
          </a:xfrm>
        </p:spPr>
        <p:txBody>
          <a:bodyPr/>
          <a:lstStyle/>
          <a:p>
            <a:r>
              <a:rPr lang="da-DK" dirty="0"/>
              <a:t>Juni 2024</a:t>
            </a:r>
          </a:p>
        </p:txBody>
      </p:sp>
    </p:spTree>
    <p:extLst>
      <p:ext uri="{BB962C8B-B14F-4D97-AF65-F5344CB8AC3E}">
        <p14:creationId xmlns:p14="http://schemas.microsoft.com/office/powerpoint/2010/main" val="4095589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3741770-FAA2-4108-B232-BFCA033F0C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9" y="1793966"/>
            <a:ext cx="5472112" cy="4298859"/>
          </a:xfrm>
        </p:spPr>
        <p:txBody>
          <a:bodyPr/>
          <a:lstStyle/>
          <a:p>
            <a:pPr marL="48600"/>
            <a:r>
              <a:rPr lang="da-DK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Fordi der er potentiale for læring i enhver type forsyningskritisk hændelse</a:t>
            </a:r>
          </a:p>
          <a:p>
            <a:pPr marL="48600"/>
            <a:r>
              <a:rPr lang="da-DK" dirty="0"/>
              <a:t>Styrelsen for Forsyningssikkerhed anbefaler, at alle myndigheder og virksomheder gennemfører en læringsopsamling efter nærved-hændelser, konkrete hændelser og forsyningskriser. </a:t>
            </a:r>
          </a:p>
          <a:p>
            <a:pPr marL="48600"/>
            <a:r>
              <a:rPr lang="da-DK" dirty="0"/>
              <a:t>Formålet er at styrke myndighedens/ virksomhedens forsyningssikkerhed, så organisationen står stærkere, hvis en lignende situation skulle opstå.</a:t>
            </a:r>
          </a:p>
          <a:p>
            <a:pPr marL="48600"/>
            <a:r>
              <a:rPr lang="da-DK" dirty="0"/>
              <a:t>Konceptet er målrettet organisationer med ansvar for samfundsvigtige funktioner.</a:t>
            </a: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3866BBB-F531-4CFF-AE2F-B6E0D984B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2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E082050-10E3-484D-BFDC-20D2BD7E9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gennemføre en læringsopsamling?</a:t>
            </a:r>
          </a:p>
        </p:txBody>
      </p:sp>
      <p:pic>
        <p:nvPicPr>
          <p:cNvPr id="7" name="Pladsholder til billede 6">
            <a:extLst>
              <a:ext uri="{FF2B5EF4-FFF2-40B4-BE49-F238E27FC236}">
                <a16:creationId xmlns:a16="http://schemas.microsoft.com/office/drawing/2014/main" id="{70E5359A-22F2-4C3E-AE62-BB5BAC90D4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135" b="11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90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46067F5B-0E93-468D-AFA7-41559A08A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3</a:t>
            </a:fld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13CBF78-C04E-459D-A4F9-6CFEDCEF55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l"/>
            <a:r>
              <a:rPr lang="da-DK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Forsyningskritisk hændelse:</a:t>
            </a:r>
          </a:p>
          <a:p>
            <a:pPr algn="l"/>
            <a:r>
              <a:rPr lang="da-DK" i="1" dirty="0"/>
              <a:t>Hændelser, hvor adgangen til varer og tjenesteydelser, der er kritiske for opretholdelse af samfundsvigtige funktioner, har været truet, udfordret eller decideret påvirket.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122D3B1-EE08-4FD6-9829-688AEEAEEDF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3889" y="-658132"/>
            <a:ext cx="9347802" cy="658132"/>
          </a:xfrm>
        </p:spPr>
        <p:txBody>
          <a:bodyPr/>
          <a:lstStyle/>
          <a:p>
            <a:r>
              <a:rPr lang="da-DK"/>
              <a:t>Forsyningskritisk hændelse</a:t>
            </a:r>
          </a:p>
        </p:txBody>
      </p:sp>
    </p:spTree>
    <p:extLst>
      <p:ext uri="{BB962C8B-B14F-4D97-AF65-F5344CB8AC3E}">
        <p14:creationId xmlns:p14="http://schemas.microsoft.com/office/powerpoint/2010/main" val="1037285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1F842228-E88D-4AED-9A11-CD3D38AAB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4</a:t>
            </a:fld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9A03485-CB4D-486F-9EF7-FDAFD348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vigtigste punkter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3F386CB6-7106-4936-BA86-364FC9DF87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716" y="1717033"/>
            <a:ext cx="5305763" cy="4437786"/>
          </a:xfrm>
        </p:spPr>
        <p:txBody>
          <a:bodyPr tIns="180000">
            <a:normAutofit/>
          </a:bodyPr>
          <a:lstStyle/>
          <a:p>
            <a:pPr marL="48600" indent="0">
              <a:buNone/>
            </a:pPr>
            <a:r>
              <a:rPr lang="da-DK" sz="16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Vær særligt opmærksom på disse punkter, når du udarbejder læringsopsamlingen:</a:t>
            </a:r>
          </a:p>
          <a:p>
            <a:r>
              <a:rPr lang="da-DK" sz="1600" dirty="0"/>
              <a:t>Sørg for at få afklaret formål, mål, tidsplan og ressourcer – grundig planlægning er afgørende</a:t>
            </a:r>
          </a:p>
          <a:p>
            <a:r>
              <a:rPr lang="da-DK" sz="1600" dirty="0"/>
              <a:t>Inddrag den rigtige personkreds – herunder dem, som skal implementere/bliver berørt af eventuelle ændringer</a:t>
            </a:r>
          </a:p>
          <a:p>
            <a:r>
              <a:rPr lang="da-DK" sz="1600" dirty="0"/>
              <a:t>Sikre strategisk ophæng i organisationen – det vil sige ejerskab hos relevante ledere/chefer</a:t>
            </a:r>
          </a:p>
          <a:p>
            <a:pPr marL="48600" indent="0">
              <a:buNone/>
            </a:pPr>
            <a:endParaRPr lang="da-DK" sz="1600" dirty="0"/>
          </a:p>
          <a:p>
            <a:pPr marL="48600" indent="0">
              <a:buNone/>
            </a:pPr>
            <a:endParaRPr lang="da-DK" sz="1600" dirty="0"/>
          </a:p>
          <a:p>
            <a:pPr marL="48600" indent="0">
              <a:buNone/>
            </a:pPr>
            <a:endParaRPr lang="da-DK" sz="1300" dirty="0"/>
          </a:p>
          <a:p>
            <a:endParaRPr lang="da-DK" sz="1200" dirty="0"/>
          </a:p>
        </p:txBody>
      </p:sp>
      <p:sp>
        <p:nvSpPr>
          <p:cNvPr id="7" name="Pladsholder til tekst 5" descr="." title="Link til vejledning og kontakt til rådgivning">
            <a:extLst>
              <a:ext uri="{FF2B5EF4-FFF2-40B4-BE49-F238E27FC236}">
                <a16:creationId xmlns:a16="http://schemas.microsoft.com/office/drawing/2014/main" id="{431DE604-DA85-4448-8001-6E5F25456A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096000" y="1717033"/>
            <a:ext cx="5305763" cy="4437786"/>
          </a:xfrm>
          <a:prstGeom prst="rect">
            <a:avLst/>
          </a:prstGeom>
          <a:solidFill>
            <a:srgbClr val="EFF4F8"/>
          </a:solidFill>
        </p:spPr>
        <p:txBody>
          <a:bodyPr vert="horz" lIns="288000" tIns="180000" rIns="180000" bIns="45720" rtlCol="0">
            <a:normAutofit/>
          </a:bodyPr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152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12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None/>
            </a:pPr>
            <a:r>
              <a:rPr lang="da-DK" sz="1500" b="1" dirty="0"/>
              <a:t>Her finder du den fulde vejledning</a:t>
            </a:r>
          </a:p>
          <a:p>
            <a:r>
              <a:rPr lang="da-DK" sz="1600" dirty="0">
                <a:hlinkClick r:id="rId3"/>
              </a:rPr>
              <a:t>Læringsopsamling | Styrelsen for Forsyningssikkerhed (sfos.dk)</a:t>
            </a:r>
            <a:endParaRPr lang="da-DK" sz="1600" dirty="0"/>
          </a:p>
          <a:p>
            <a:pPr marL="48600" indent="0">
              <a:buNone/>
            </a:pPr>
            <a:endParaRPr lang="da-DK" sz="1500" b="1" dirty="0"/>
          </a:p>
          <a:p>
            <a:pPr marL="48600" indent="0">
              <a:buNone/>
            </a:pPr>
            <a:r>
              <a:rPr lang="da-DK" sz="1500" b="1" dirty="0"/>
              <a:t>Rådgivning</a:t>
            </a:r>
          </a:p>
          <a:p>
            <a:pPr marL="48600" indent="0">
              <a:buNone/>
            </a:pPr>
            <a:r>
              <a:rPr lang="da-DK" sz="1500" dirty="0"/>
              <a:t>Styrelsen for Forsyningssikkerhed tilbyder rådgivning og hjælp til at gennemføre læringsopsamlinger hos myndigheder med ansvar for samfundsvigtige funktioner. Myndigheder og virksomheder kan også vælge selv at gennemføre læringsopsamlinger. </a:t>
            </a:r>
            <a:br>
              <a:rPr lang="da-DK" sz="1500" dirty="0"/>
            </a:br>
            <a:r>
              <a:rPr lang="da-DK" sz="1500" dirty="0"/>
              <a:t>Skriv endelig til </a:t>
            </a:r>
            <a:r>
              <a:rPr lang="da-DK" sz="1500" dirty="0">
                <a:hlinkClick r:id="rId4"/>
              </a:rPr>
              <a:t>raadgivning@sfos.dk</a:t>
            </a:r>
            <a:r>
              <a:rPr lang="da-DK" sz="1500" dirty="0"/>
              <a:t> og hør nærmere.</a:t>
            </a:r>
          </a:p>
          <a:p>
            <a:pPr marL="48600" indent="0">
              <a:buNone/>
            </a:pPr>
            <a:endParaRPr lang="da-DK" sz="1400" dirty="0"/>
          </a:p>
          <a:p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1855199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5A55E457-E2AF-4180-B7B5-8896F0EF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4792" y="6314488"/>
            <a:ext cx="2743200" cy="365125"/>
          </a:xfrm>
        </p:spPr>
        <p:txBody>
          <a:bodyPr/>
          <a:lstStyle/>
          <a:p>
            <a:fld id="{E8A3FA4B-99D1-4919-B743-C80E4AAD0472}" type="slidenum">
              <a:rPr lang="da-DK" smtClean="0"/>
              <a:pPr/>
              <a:t>5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50E1137-DC36-454C-994F-B20D13A54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alvorlig er hændelsen?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5C63AB5-C26A-439F-9916-68F8930DF5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3179" y="1573079"/>
            <a:ext cx="10949768" cy="4557282"/>
          </a:xfrm>
        </p:spPr>
        <p:txBody>
          <a:bodyPr>
            <a:normAutofit lnSpcReduction="10000"/>
          </a:bodyPr>
          <a:lstStyle/>
          <a:p>
            <a:pPr marL="48600" indent="0">
              <a:buNone/>
            </a:pPr>
            <a:r>
              <a:rPr lang="da-DK" sz="1700" i="1" dirty="0" err="1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Kritikaliteten</a:t>
            </a:r>
            <a:r>
              <a:rPr lang="da-DK" sz="17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(graden af alvorlighed) af en hændelse er afgørende for valg af design og metode for læringsopsamlingen. Kritikalitet vurderes på et kontinuum gående fra lav til høj.</a:t>
            </a:r>
          </a:p>
          <a:p>
            <a:pPr marL="48600" indent="0">
              <a:buNone/>
            </a:pPr>
            <a:endParaRPr lang="da-DK" sz="1700" dirty="0"/>
          </a:p>
          <a:p>
            <a:pPr marL="48600" indent="0">
              <a:buNone/>
            </a:pPr>
            <a:endParaRPr lang="da-DK" sz="1700" dirty="0">
              <a:solidFill>
                <a:schemeClr val="bg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8600" indent="0">
              <a:buNone/>
            </a:pPr>
            <a:endParaRPr lang="da-DK" sz="1700" dirty="0">
              <a:solidFill>
                <a:schemeClr val="bg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8600" indent="0">
              <a:buNone/>
            </a:pPr>
            <a:endParaRPr lang="da-DK" sz="1700" dirty="0">
              <a:solidFill>
                <a:schemeClr val="bg2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48600" indent="0">
              <a:buNone/>
            </a:pPr>
            <a:r>
              <a:rPr lang="da-DK" sz="1700" dirty="0">
                <a:solidFill>
                  <a:schemeClr val="bg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Nærved-hændelse</a:t>
            </a:r>
            <a:r>
              <a:rPr lang="da-DK" sz="1700" b="1" dirty="0">
                <a:solidFill>
                  <a:schemeClr val="bg2"/>
                </a:solidFill>
              </a:rPr>
              <a:t>: </a:t>
            </a:r>
            <a:r>
              <a:rPr lang="da-DK" sz="1700" dirty="0"/>
              <a:t>En hændelse/forstyrrelse i forsyningskæder, som er indtruffet og som kunne have haft negative konsekvenser for adgangen til kritiske varer.</a:t>
            </a:r>
          </a:p>
          <a:p>
            <a:pPr marL="48600" indent="0">
              <a:buNone/>
            </a:pPr>
            <a:r>
              <a:rPr lang="da-DK" sz="1700" dirty="0">
                <a:solidFill>
                  <a:schemeClr val="accent2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Mindre hændelse: </a:t>
            </a:r>
            <a:r>
              <a:rPr lang="da-DK" sz="1700" dirty="0"/>
              <a:t>En hændelse/forstyrrelse i forsyningskæder, som er indtruffet og som har påvirket adgangen til kritiske varer i mindre omfang.</a:t>
            </a:r>
          </a:p>
          <a:p>
            <a:pPr marL="48600" indent="0">
              <a:buNone/>
            </a:pPr>
            <a:r>
              <a:rPr lang="da-DK" sz="1700" dirty="0"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Større hændelse: </a:t>
            </a:r>
            <a:r>
              <a:rPr lang="da-DK" sz="1700" dirty="0"/>
              <a:t>En hændelse/forstyrrelse i forsyningskæder, som er indtruffet og som har påvirket adgangen til kritiske varer i mindre omfang.</a:t>
            </a:r>
          </a:p>
          <a:p>
            <a:pPr marL="48600" indent="0">
              <a:buNone/>
            </a:pPr>
            <a:r>
              <a:rPr lang="da-DK" sz="1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Større hændelse med tværsektoriel påvirkning: </a:t>
            </a:r>
            <a:r>
              <a:rPr lang="da-DK" sz="1700" dirty="0"/>
              <a:t>Samme som ovenstående, men med tværsektoriel påvirkning.</a:t>
            </a:r>
          </a:p>
          <a:p>
            <a:pPr marL="48600" indent="0">
              <a:buNone/>
            </a:pPr>
            <a:endParaRPr lang="da-DK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7035F2D-C0B7-458F-BD5E-814EB86521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4432375"/>
              </p:ext>
            </p:extLst>
          </p:nvPr>
        </p:nvGraphicFramePr>
        <p:xfrm>
          <a:off x="643179" y="2526631"/>
          <a:ext cx="10905642" cy="729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6396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15B12C61-A269-4E97-A3E3-DA1AA1B5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6</a:t>
            </a:fld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DA5A864-90FB-417B-B385-9E129411C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tre faser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961014F-97CC-4430-8DE6-FC2CDAFFF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6" y="2590800"/>
            <a:ext cx="3451802" cy="3376449"/>
          </a:xfrm>
        </p:spPr>
        <p:txBody>
          <a:bodyPr>
            <a:normAutofit/>
          </a:bodyPr>
          <a:lstStyle/>
          <a:p>
            <a:r>
              <a:rPr lang="da-DK" sz="1700" dirty="0"/>
              <a:t>Afklaring af opdrag, herunder mandat, formål og mål</a:t>
            </a:r>
          </a:p>
          <a:p>
            <a:r>
              <a:rPr lang="da-DK" sz="1700" dirty="0"/>
              <a:t>Valg af undersøgelsesdesign, herunder metode og værktøjer</a:t>
            </a:r>
          </a:p>
          <a:p>
            <a:r>
              <a:rPr lang="da-DK" sz="1700" dirty="0"/>
              <a:t>Udarbejdelse og godkendelse af styringsdokumenter</a:t>
            </a:r>
          </a:p>
          <a:p>
            <a:r>
              <a:rPr lang="da-DK" sz="1700" dirty="0"/>
              <a:t>Planlægning af gennemførsel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D4F1610-6F7C-48DE-A125-850F318CD80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5324" y="1679027"/>
            <a:ext cx="3451803" cy="911773"/>
          </a:xfrm>
        </p:spPr>
        <p:txBody>
          <a:bodyPr/>
          <a:lstStyle/>
          <a:p>
            <a:r>
              <a:rPr lang="da-DK" dirty="0"/>
              <a:t>Fase 1: Beslutning, opdrag og planlægning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F8DA3CA6-7119-4D43-931B-152E6365C35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12962" y="2590800"/>
            <a:ext cx="3451802" cy="3376449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Gennemførsel af bagudskuende del af læringsopsamlingen</a:t>
            </a:r>
          </a:p>
          <a:p>
            <a:r>
              <a:rPr lang="da-DK" dirty="0"/>
              <a:t>Gennemførsel af fremadskuende del af læringsopsamlingen</a:t>
            </a:r>
          </a:p>
          <a:p>
            <a:r>
              <a:rPr lang="da-DK" dirty="0"/>
              <a:t>Identificering af tiltag</a:t>
            </a:r>
          </a:p>
          <a:p>
            <a:r>
              <a:rPr lang="da-DK" dirty="0"/>
              <a:t>Prioritering af tiltag</a:t>
            </a:r>
          </a:p>
          <a:p>
            <a:r>
              <a:rPr lang="da-DK" dirty="0"/>
              <a:t>Beslutning vedr. tiltag</a:t>
            </a:r>
          </a:p>
          <a:p>
            <a:r>
              <a:rPr lang="da-DK" dirty="0"/>
              <a:t>Udarbejdelse af delrapporteringer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EF1215AF-F0E9-42F7-9DBA-9CDF820596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12960" y="1679027"/>
            <a:ext cx="3451803" cy="911773"/>
          </a:xfrm>
        </p:spPr>
        <p:txBody>
          <a:bodyPr/>
          <a:lstStyle/>
          <a:p>
            <a:r>
              <a:rPr lang="da-DK" dirty="0"/>
              <a:t>Fase 2: Gennemførsel og rapportering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C11E6B2F-8041-4721-9BDA-2A56582B96C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30597" y="2590800"/>
            <a:ext cx="3451802" cy="3376449"/>
          </a:xfrm>
        </p:spPr>
        <p:txBody>
          <a:bodyPr>
            <a:normAutofit/>
          </a:bodyPr>
          <a:lstStyle/>
          <a:p>
            <a:r>
              <a:rPr lang="da-DK" sz="1700" dirty="0"/>
              <a:t>Udarbejdelse af plan for implementering af tiltag</a:t>
            </a:r>
          </a:p>
          <a:p>
            <a:r>
              <a:rPr lang="da-DK" sz="1700" dirty="0"/>
              <a:t>Igangsættelse af implementering</a:t>
            </a:r>
          </a:p>
          <a:p>
            <a:r>
              <a:rPr lang="da-DK" sz="1700" dirty="0"/>
              <a:t>Opfølgning på implementering</a:t>
            </a:r>
          </a:p>
          <a:p>
            <a:r>
              <a:rPr lang="da-DK" sz="1700" dirty="0"/>
              <a:t>Udarbejdelse af delrapporteringer</a:t>
            </a:r>
          </a:p>
          <a:p>
            <a:r>
              <a:rPr lang="da-DK" sz="1700" dirty="0"/>
              <a:t>Evt. slutrapportering</a:t>
            </a:r>
          </a:p>
        </p:txBody>
      </p:sp>
      <p:sp>
        <p:nvSpPr>
          <p:cNvPr id="9" name="Pladsholder til tekst 8">
            <a:extLst>
              <a:ext uri="{FF2B5EF4-FFF2-40B4-BE49-F238E27FC236}">
                <a16:creationId xmlns:a16="http://schemas.microsoft.com/office/drawing/2014/main" id="{DDCF343B-00F0-4E6E-818A-EB3E118AB33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30595" y="1679027"/>
            <a:ext cx="3451803" cy="911773"/>
          </a:xfrm>
        </p:spPr>
        <p:txBody>
          <a:bodyPr/>
          <a:lstStyle/>
          <a:p>
            <a:r>
              <a:rPr lang="da-DK" dirty="0"/>
              <a:t>Fase 3: Plan for og opfølgning på implementering</a:t>
            </a:r>
          </a:p>
        </p:txBody>
      </p:sp>
    </p:spTree>
    <p:extLst>
      <p:ext uri="{BB962C8B-B14F-4D97-AF65-F5344CB8AC3E}">
        <p14:creationId xmlns:p14="http://schemas.microsoft.com/office/powerpoint/2010/main" val="793617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67A0D164-2D00-43E3-99DB-7DB429D8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7</a:t>
            </a:fld>
            <a:endParaRPr lang="da-DK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37B115-B20D-49BF-9A9E-601045CA7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 to perspektiver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FBA9F7E-1F20-4B16-9392-6161BFF85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a-DK" dirty="0"/>
              <a:t>Læringsopsamlingen ser både tilbage med det formål at beskrive og vurdere hændelsen og fremad med formålet om at omsætte </a:t>
            </a:r>
            <a:r>
              <a:rPr lang="da-DK" dirty="0" err="1"/>
              <a:t>læringer</a:t>
            </a:r>
            <a:r>
              <a:rPr lang="da-DK" dirty="0"/>
              <a:t> til tiltag, der kan styrke forsyningssikkerhed.</a:t>
            </a: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77E2352D-C732-4D95-99A9-40F5AB469C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8600" indent="0">
              <a:buNone/>
            </a:pPr>
            <a:r>
              <a:rPr lang="da-DK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Det bagudskuende perspektiv</a:t>
            </a:r>
          </a:p>
          <a:p>
            <a:pPr marL="48600" indent="0">
              <a:buNone/>
            </a:pPr>
            <a:r>
              <a:rPr lang="da-DK" dirty="0"/>
              <a:t>En objektiv beskrivelse af hændelsen og håndtering af hændelsen – hvad, hvor meget, hvorfor, hvordan håndteret, hvem gjorde hvad mv.</a:t>
            </a:r>
          </a:p>
          <a:p>
            <a:pPr marL="48600" indent="0">
              <a:buNone/>
            </a:pPr>
            <a:endParaRPr lang="da-DK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7" name="Pladsholder til tekst 5" descr="." title="Tekstboks: Det fremadskuende perspektiv">
            <a:extLst>
              <a:ext uri="{FF2B5EF4-FFF2-40B4-BE49-F238E27FC236}">
                <a16:creationId xmlns:a16="http://schemas.microsoft.com/office/drawing/2014/main" id="{8E083EB1-C2AD-455F-9544-3D90DA372F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6257521" y="2443565"/>
            <a:ext cx="5305763" cy="3711254"/>
          </a:xfrm>
          <a:prstGeom prst="rect">
            <a:avLst/>
          </a:prstGeom>
          <a:solidFill>
            <a:srgbClr val="EFF4F8"/>
          </a:solidFill>
        </p:spPr>
        <p:txBody>
          <a:bodyPr vert="horz" lIns="288000" tIns="360000" rIns="180000" bIns="45720" rtlCol="0">
            <a:normAutofit/>
          </a:bodyPr>
          <a:lstStyle>
            <a:lvl1pPr marL="228600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1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72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1800" i="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152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120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None/>
              <a:defRPr sz="1800" kern="1200" baseline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600" indent="0">
              <a:buFont typeface="Arial" panose="020B0604020202020204" pitchFamily="34" charset="0"/>
              <a:buNone/>
            </a:pPr>
            <a:r>
              <a:rPr lang="da-DK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Det fremadskuende perspektiv</a:t>
            </a:r>
          </a:p>
          <a:p>
            <a:pPr marL="48600" indent="0">
              <a:buNone/>
            </a:pPr>
            <a:r>
              <a:rPr lang="da-DK" dirty="0"/>
              <a:t>Identificering af </a:t>
            </a:r>
            <a:r>
              <a:rPr lang="da-DK" dirty="0" err="1"/>
              <a:t>læringer</a:t>
            </a:r>
            <a:r>
              <a:rPr lang="da-DK" dirty="0"/>
              <a:t> og relevante, konkrete tiltag, samt plan for implementering af tiltag.</a:t>
            </a:r>
          </a:p>
          <a:p>
            <a:pPr marL="48600" indent="0">
              <a:buFont typeface="Arial" panose="020B0604020202020204" pitchFamily="34" charset="0"/>
              <a:buNone/>
            </a:pPr>
            <a:endParaRPr lang="da-DK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22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dsholder til billede 6" descr="Skibet blokerer Suezkanalen og er omgivet af slæbebåde" title="Billede af Ever given">
            <a:extLst>
              <a:ext uri="{FF2B5EF4-FFF2-40B4-BE49-F238E27FC236}">
                <a16:creationId xmlns:a16="http://schemas.microsoft.com/office/drawing/2014/main" id="{035FB069-A7A1-4888-8CA4-A6FE90DF27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3" r="26113"/>
          <a:stretch>
            <a:fillRect/>
          </a:stretch>
        </p:blipFill>
        <p:spPr/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EE0B763-E050-450F-85C6-C2010BB161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9" y="1402198"/>
            <a:ext cx="5472112" cy="4690627"/>
          </a:xfrm>
        </p:spPr>
        <p:txBody>
          <a:bodyPr>
            <a:normAutofit fontScale="92500" lnSpcReduction="10000"/>
          </a:bodyPr>
          <a:lstStyle/>
          <a:p>
            <a:r>
              <a:rPr lang="da-DK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 bør vælge metode ud fra kritikalitet og kompleksitet af den konkrete hændelse, samt formålet med læringsopsamlingen.</a:t>
            </a:r>
          </a:p>
          <a:p>
            <a:r>
              <a:rPr lang="da-DK" dirty="0"/>
              <a:t>Følgende overvejelser kan være relevante: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Hvad er datakilderne og hvilke data kan man få?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metoder kan/må vi anvende?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Hvordan kobler de sig til fokus for læringsopsamlingen?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Hvordan flugter de med den valgte tilgang til læringsopsamlingen?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ressourcer er der til rådighed?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muligheder giver metoderne os, og hvilke begrænsninger har de ift. vores behov?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Hvilke erfaringer har vi med sådanne metoder og værktøjer?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2B03ED1-FAC7-46DA-AF03-83BF91A1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8</a:t>
            </a:fld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A912886-75E5-41F6-A1F6-3271108EA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Metoder og værktøjer</a:t>
            </a:r>
          </a:p>
        </p:txBody>
      </p:sp>
    </p:spTree>
    <p:extLst>
      <p:ext uri="{BB962C8B-B14F-4D97-AF65-F5344CB8AC3E}">
        <p14:creationId xmlns:p14="http://schemas.microsoft.com/office/powerpoint/2010/main" val="931375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8F23B0CB-DB94-491C-99B0-ADCBA59A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3FA4B-99D1-4919-B743-C80E4AAD0472}" type="slidenum">
              <a:rPr lang="da-DK" smtClean="0"/>
              <a:t>9</a:t>
            </a:fld>
            <a:endParaRPr lang="da-DK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AB0644F-B15E-4C27-9A72-0D1D9B9CA0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00763" y="3052783"/>
            <a:ext cx="9990474" cy="2455818"/>
          </a:xfrm>
        </p:spPr>
        <p:txBody>
          <a:bodyPr>
            <a:normAutofit/>
          </a:bodyPr>
          <a:lstStyle/>
          <a:p>
            <a:pPr algn="l"/>
            <a:r>
              <a:rPr lang="da-DK" dirty="0"/>
              <a:t>Læs mere </a:t>
            </a:r>
            <a:r>
              <a:rPr lang="da-DK" dirty="0">
                <a:hlinkClick r:id="rId3"/>
              </a:rPr>
              <a:t>på SFOS.DK</a:t>
            </a:r>
            <a:endParaRPr lang="da-DK" dirty="0"/>
          </a:p>
          <a:p>
            <a:pPr algn="l"/>
            <a:r>
              <a:rPr lang="da-DK" dirty="0"/>
              <a:t>Eller skriv til raadgivning@sfos.dk</a:t>
            </a:r>
          </a:p>
          <a:p>
            <a:endParaRPr lang="da-DK" dirty="0">
              <a:highlight>
                <a:srgbClr val="FFFF00"/>
              </a:highlight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D69B329-20A8-4E95-890B-871F510EF53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3889" y="-658132"/>
            <a:ext cx="59157" cy="129322"/>
          </a:xfrm>
        </p:spPr>
        <p:txBody>
          <a:bodyPr>
            <a:normAutofit fontScale="90000"/>
          </a:bodyPr>
          <a:lstStyle/>
          <a:p>
            <a:r>
              <a:rPr lang="da-DK" sz="100" dirty="0"/>
              <a:t>Læs mere</a:t>
            </a:r>
          </a:p>
        </p:txBody>
      </p:sp>
    </p:spTree>
    <p:extLst>
      <p:ext uri="{BB962C8B-B14F-4D97-AF65-F5344CB8AC3E}">
        <p14:creationId xmlns:p14="http://schemas.microsoft.com/office/powerpoint/2010/main" val="17101793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f4ca6620-0dc2-43e3-8d60-da9fdeb1e977"/>
</p:tagLst>
</file>

<file path=ppt/theme/theme1.xml><?xml version="1.0" encoding="utf-8"?>
<a:theme xmlns:a="http://schemas.openxmlformats.org/drawingml/2006/main" name="Office-tema">
  <a:themeElements>
    <a:clrScheme name="SFOS farver">
      <a:dk1>
        <a:srgbClr val="2D4054"/>
      </a:dk1>
      <a:lt1>
        <a:srgbClr val="FFFFFF"/>
      </a:lt1>
      <a:dk2>
        <a:srgbClr val="2D4054"/>
      </a:dk2>
      <a:lt2>
        <a:srgbClr val="BED2E0"/>
      </a:lt2>
      <a:accent1>
        <a:srgbClr val="527790"/>
      </a:accent1>
      <a:accent2>
        <a:srgbClr val="8CBBCC"/>
      </a:accent2>
      <a:accent3>
        <a:srgbClr val="97A3A9"/>
      </a:accent3>
      <a:accent4>
        <a:srgbClr val="007F5A"/>
      </a:accent4>
      <a:accent5>
        <a:srgbClr val="DB6152"/>
      </a:accent5>
      <a:accent6>
        <a:srgbClr val="E6007E"/>
      </a:accent6>
      <a:hlink>
        <a:srgbClr val="3E31CF"/>
      </a:hlink>
      <a:folHlink>
        <a:srgbClr val="000376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ncept for læringsopsamlinger pba. forsyningskritiske hændelser (D95854).potm" id="{A047FAEE-1C51-49B9-93BA-851900292A8B}" vid="{49C4E1AA-C75C-4E15-89C0-9C5BB99BAC37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Koncept for læringsopsamlinger pba. forsyningskritiske hændelser (D95854)</Template>
  <TotalTime>517</TotalTime>
  <Words>777</Words>
  <Application>Microsoft Office PowerPoint</Application>
  <PresentationFormat>Widescreen</PresentationFormat>
  <Paragraphs>93</Paragraphs>
  <Slides>9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Open Sans</vt:lpstr>
      <vt:lpstr>Open Sans Bold</vt:lpstr>
      <vt:lpstr>Open Sans SemiBold</vt:lpstr>
      <vt:lpstr>Office-tema</vt:lpstr>
      <vt:lpstr>Introduktion til Koncept for læringsopsamlinger </vt:lpstr>
      <vt:lpstr>Hvorfor gennemføre en læringsopsamling?</vt:lpstr>
      <vt:lpstr>Forsyningskritisk hændelse</vt:lpstr>
      <vt:lpstr>De vigtigste punkter</vt:lpstr>
      <vt:lpstr>Hvor alvorlig er hændelsen?</vt:lpstr>
      <vt:lpstr>De tre faser</vt:lpstr>
      <vt:lpstr>De to perspektiver</vt:lpstr>
      <vt:lpstr>Metoder og værktøjer</vt:lpstr>
      <vt:lpstr>Læs mere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til Koncept for læringsopsamlinger:  Forsyningskritiske hændelser</dc:title>
  <dc:creator>Rasmus Andreasen Meyer</dc:creator>
  <cp:lastModifiedBy>Rasmus Andreasen Meyer</cp:lastModifiedBy>
  <cp:revision>30</cp:revision>
  <dcterms:created xsi:type="dcterms:W3CDTF">2024-01-30T09:01:30Z</dcterms:created>
  <dcterms:modified xsi:type="dcterms:W3CDTF">2024-06-26T08:57:56Z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474dd59c-05a3-4323-b5d1-db02256a53e2</vt:lpwstr>
  </property>
</Properties>
</file>